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61" r:id="rId6"/>
    <p:sldId id="276" r:id="rId7"/>
    <p:sldId id="280" r:id="rId8"/>
    <p:sldId id="262" r:id="rId9"/>
    <p:sldId id="281" r:id="rId10"/>
    <p:sldId id="264" r:id="rId11"/>
    <p:sldId id="273" r:id="rId12"/>
    <p:sldId id="270" r:id="rId13"/>
    <p:sldId id="279" r:id="rId14"/>
    <p:sldId id="278" r:id="rId15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9" autoAdjust="0"/>
  </p:normalViewPr>
  <p:slideViewPr>
    <p:cSldViewPr>
      <p:cViewPr>
        <p:scale>
          <a:sx n="100" d="100"/>
          <a:sy n="100" d="100"/>
        </p:scale>
        <p:origin x="-110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64765284824927"/>
          <c:y val="2.9703802249820343E-2"/>
          <c:w val="0.79521427093454244"/>
          <c:h val="0.755230079920796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อัตราการเกิด PPH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2.586072726618446E-2"/>
                  <c:y val="2.6109440723182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16-4E9F-954A-A243B1DB7C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 formatCode="0">
                  <c:v>0</c:v>
                </c:pt>
                <c:pt idx="11">
                  <c:v>1.45</c:v>
                </c:pt>
                <c:pt idx="12">
                  <c:v>1.39</c:v>
                </c:pt>
                <c:pt idx="13">
                  <c:v>0</c:v>
                </c:pt>
                <c:pt idx="14" formatCode="0">
                  <c:v>0</c:v>
                </c:pt>
                <c:pt idx="15">
                  <c:v>0</c:v>
                </c:pt>
                <c:pt idx="16">
                  <c:v>1.56</c:v>
                </c:pt>
                <c:pt idx="17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6E-4525-8F15-BB2FD8C156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Sheet1!$C$2:$C$19</c:f>
              <c:numCache>
                <c:formatCode>_(* #,##0.00_);_(* \(#,##0.00\);_(* "-"??_);_(@_)</c:formatCode>
                <c:ptCount val="18"/>
                <c:pt idx="0">
                  <c:v>0.24</c:v>
                </c:pt>
                <c:pt idx="1">
                  <c:v>0.24</c:v>
                </c:pt>
                <c:pt idx="2">
                  <c:v>0.24</c:v>
                </c:pt>
                <c:pt idx="3">
                  <c:v>0.24</c:v>
                </c:pt>
                <c:pt idx="4">
                  <c:v>0.24</c:v>
                </c:pt>
                <c:pt idx="5">
                  <c:v>0.24</c:v>
                </c:pt>
                <c:pt idx="6">
                  <c:v>0.24</c:v>
                </c:pt>
                <c:pt idx="7">
                  <c:v>0.24</c:v>
                </c:pt>
                <c:pt idx="8">
                  <c:v>0.24</c:v>
                </c:pt>
                <c:pt idx="9">
                  <c:v>0.24</c:v>
                </c:pt>
                <c:pt idx="10">
                  <c:v>0.24</c:v>
                </c:pt>
                <c:pt idx="11">
                  <c:v>0.24</c:v>
                </c:pt>
                <c:pt idx="12">
                  <c:v>0.24</c:v>
                </c:pt>
                <c:pt idx="13">
                  <c:v>0.24</c:v>
                </c:pt>
                <c:pt idx="14">
                  <c:v>0.24</c:v>
                </c:pt>
                <c:pt idx="15">
                  <c:v>0.24</c:v>
                </c:pt>
                <c:pt idx="16">
                  <c:v>0.24</c:v>
                </c:pt>
                <c:pt idx="17">
                  <c:v>0.24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6E-4525-8F15-BB2FD8C156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Sheet1!$D$2:$D$19</c:f>
              <c:numCache>
                <c:formatCode>_(* #,##0.00_);_(* \(#,##0.00\);_(* "-"??_);_(@_)</c:formatCode>
                <c:ptCount val="18"/>
                <c:pt idx="0">
                  <c:v>-0.88</c:v>
                </c:pt>
                <c:pt idx="1">
                  <c:v>-0.88</c:v>
                </c:pt>
                <c:pt idx="2">
                  <c:v>-0.88</c:v>
                </c:pt>
                <c:pt idx="3">
                  <c:v>-0.88</c:v>
                </c:pt>
                <c:pt idx="4">
                  <c:v>-0.88</c:v>
                </c:pt>
                <c:pt idx="5">
                  <c:v>-0.88</c:v>
                </c:pt>
                <c:pt idx="6">
                  <c:v>-0.88</c:v>
                </c:pt>
                <c:pt idx="7">
                  <c:v>-0.88</c:v>
                </c:pt>
                <c:pt idx="8">
                  <c:v>-0.88</c:v>
                </c:pt>
                <c:pt idx="9">
                  <c:v>-0.88</c:v>
                </c:pt>
                <c:pt idx="10">
                  <c:v>-0.88</c:v>
                </c:pt>
                <c:pt idx="11">
                  <c:v>-0.88</c:v>
                </c:pt>
                <c:pt idx="12">
                  <c:v>-0.88</c:v>
                </c:pt>
                <c:pt idx="13">
                  <c:v>-0.88</c:v>
                </c:pt>
                <c:pt idx="14">
                  <c:v>-0.88</c:v>
                </c:pt>
                <c:pt idx="15">
                  <c:v>-0.88</c:v>
                </c:pt>
                <c:pt idx="16">
                  <c:v>-0.88</c:v>
                </c:pt>
                <c:pt idx="17">
                  <c:v>-0.88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6E-4525-8F15-BB2FD8C156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Sheet1!$E$2:$E$19</c:f>
              <c:numCache>
                <c:formatCode>_(* #,##0.00_);_(* \(#,##0.00\);_(* "-"??_);_(@_)</c:formatCode>
                <c:ptCount val="18"/>
                <c:pt idx="0">
                  <c:v>1.37</c:v>
                </c:pt>
                <c:pt idx="1">
                  <c:v>1.37</c:v>
                </c:pt>
                <c:pt idx="2">
                  <c:v>1.37</c:v>
                </c:pt>
                <c:pt idx="3">
                  <c:v>1.37</c:v>
                </c:pt>
                <c:pt idx="4">
                  <c:v>1.37</c:v>
                </c:pt>
                <c:pt idx="5">
                  <c:v>1.37</c:v>
                </c:pt>
                <c:pt idx="6">
                  <c:v>1.37</c:v>
                </c:pt>
                <c:pt idx="7">
                  <c:v>1.37</c:v>
                </c:pt>
                <c:pt idx="8">
                  <c:v>1.37</c:v>
                </c:pt>
                <c:pt idx="9">
                  <c:v>1.37</c:v>
                </c:pt>
                <c:pt idx="10">
                  <c:v>1.37</c:v>
                </c:pt>
                <c:pt idx="11">
                  <c:v>1.37</c:v>
                </c:pt>
                <c:pt idx="12">
                  <c:v>1.37</c:v>
                </c:pt>
                <c:pt idx="13">
                  <c:v>1.37</c:v>
                </c:pt>
                <c:pt idx="14">
                  <c:v>1.37</c:v>
                </c:pt>
                <c:pt idx="15">
                  <c:v>1.37</c:v>
                </c:pt>
                <c:pt idx="16">
                  <c:v>1.37</c:v>
                </c:pt>
                <c:pt idx="17">
                  <c:v>1.37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3B-439C-AFC6-617CFB602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352576"/>
        <c:axId val="250671104"/>
      </c:lineChart>
      <c:catAx>
        <c:axId val="14535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250671104"/>
        <c:crosses val="autoZero"/>
        <c:auto val="1"/>
        <c:lblAlgn val="ctr"/>
        <c:lblOffset val="100"/>
        <c:noMultiLvlLbl val="0"/>
      </c:catAx>
      <c:valAx>
        <c:axId val="25067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45352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/>
          <a:lstStyle/>
          <a:p>
            <a:pPr rtl="0">
              <a:defRPr sz="1400"/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span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/>
      </a:solidFill>
    </a:ln>
    <a:effectLst/>
  </c:spPr>
  <c:txPr>
    <a:bodyPr/>
    <a:lstStyle/>
    <a:p>
      <a:pPr>
        <a:defRPr sz="1200">
          <a:latin typeface="BrowalliaUPC" pitchFamily="34" charset="-34"/>
          <a:cs typeface="BrowalliaUPC" pitchFamily="34" charset="-34"/>
        </a:defRPr>
      </a:pPr>
      <a:endParaRPr lang="th-TH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764765284824927"/>
          <c:y val="2.9703802249820343E-2"/>
          <c:w val="0.79521427093454244"/>
          <c:h val="0.755230079920796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อัตราการเกิด PPH with shock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2.586072726618446E-2"/>
                  <c:y val="2.6109440723182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16-4E9F-954A-A243B1DB7C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1.45</c:v>
                </c:pt>
                <c:pt idx="12">
                  <c:v>1.39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6E-4525-8F15-BB2FD8C156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Sheet1!$C$2:$C$19</c:f>
              <c:numCache>
                <c:formatCode>_(* #,##0.00_);_(* \(#,##0.00\);_(* "-"??_);_(@_)</c:formatCode>
                <c:ptCount val="18"/>
                <c:pt idx="0">
                  <c:v>0.16</c:v>
                </c:pt>
                <c:pt idx="1">
                  <c:v>0.16</c:v>
                </c:pt>
                <c:pt idx="2">
                  <c:v>0.16</c:v>
                </c:pt>
                <c:pt idx="3">
                  <c:v>0.16</c:v>
                </c:pt>
                <c:pt idx="4">
                  <c:v>0.16</c:v>
                </c:pt>
                <c:pt idx="5">
                  <c:v>0.16</c:v>
                </c:pt>
                <c:pt idx="6">
                  <c:v>0.16</c:v>
                </c:pt>
                <c:pt idx="7">
                  <c:v>0.16</c:v>
                </c:pt>
                <c:pt idx="8">
                  <c:v>0.16</c:v>
                </c:pt>
                <c:pt idx="9">
                  <c:v>0.16</c:v>
                </c:pt>
                <c:pt idx="10">
                  <c:v>0.16</c:v>
                </c:pt>
                <c:pt idx="11">
                  <c:v>0.16</c:v>
                </c:pt>
                <c:pt idx="12">
                  <c:v>0.16</c:v>
                </c:pt>
                <c:pt idx="13">
                  <c:v>0.16</c:v>
                </c:pt>
                <c:pt idx="14">
                  <c:v>0.16</c:v>
                </c:pt>
                <c:pt idx="15">
                  <c:v>0.16</c:v>
                </c:pt>
                <c:pt idx="16">
                  <c:v>0.16</c:v>
                </c:pt>
                <c:pt idx="17">
                  <c:v>0.16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6E-4525-8F15-BB2FD8C156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Sheet1!$D$2:$D$19</c:f>
              <c:numCache>
                <c:formatCode>_(* #,##0.00_);_(* \(#,##0.00\);_(* "-"??_);_(@_)</c:formatCode>
                <c:ptCount val="18"/>
                <c:pt idx="0">
                  <c:v>-0.76</c:v>
                </c:pt>
                <c:pt idx="1">
                  <c:v>-0.76</c:v>
                </c:pt>
                <c:pt idx="2">
                  <c:v>-0.76</c:v>
                </c:pt>
                <c:pt idx="3">
                  <c:v>-0.76</c:v>
                </c:pt>
                <c:pt idx="4">
                  <c:v>-0.76</c:v>
                </c:pt>
                <c:pt idx="5">
                  <c:v>-0.76</c:v>
                </c:pt>
                <c:pt idx="6">
                  <c:v>-0.76</c:v>
                </c:pt>
                <c:pt idx="7">
                  <c:v>-0.76</c:v>
                </c:pt>
                <c:pt idx="8">
                  <c:v>-0.76</c:v>
                </c:pt>
                <c:pt idx="9">
                  <c:v>-0.76</c:v>
                </c:pt>
                <c:pt idx="10">
                  <c:v>-0.76</c:v>
                </c:pt>
                <c:pt idx="11">
                  <c:v>-0.76</c:v>
                </c:pt>
                <c:pt idx="12">
                  <c:v>-0.76</c:v>
                </c:pt>
                <c:pt idx="13">
                  <c:v>-0.76</c:v>
                </c:pt>
                <c:pt idx="14">
                  <c:v>-0.76</c:v>
                </c:pt>
                <c:pt idx="15">
                  <c:v>-0.76</c:v>
                </c:pt>
                <c:pt idx="16">
                  <c:v>-0.76</c:v>
                </c:pt>
                <c:pt idx="17">
                  <c:v>-0.76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6E-4525-8F15-BB2FD8C156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  <c:pt idx="17">
                  <c:v>2/67</c:v>
                </c:pt>
              </c:strCache>
            </c:strRef>
          </c:cat>
          <c:val>
            <c:numRef>
              <c:f>Sheet1!$E$2:$E$19</c:f>
              <c:numCache>
                <c:formatCode>_(* #,##0.00_);_(* \(#,##0.00\);_(* "-"??_);_(@_)</c:formatCode>
                <c:ptCount val="18"/>
                <c:pt idx="0">
                  <c:v>1.08</c:v>
                </c:pt>
                <c:pt idx="1">
                  <c:v>1.08</c:v>
                </c:pt>
                <c:pt idx="2">
                  <c:v>1.08</c:v>
                </c:pt>
                <c:pt idx="3">
                  <c:v>1.08</c:v>
                </c:pt>
                <c:pt idx="4">
                  <c:v>1.08</c:v>
                </c:pt>
                <c:pt idx="5">
                  <c:v>1.08</c:v>
                </c:pt>
                <c:pt idx="6">
                  <c:v>1.08</c:v>
                </c:pt>
                <c:pt idx="7">
                  <c:v>1.08</c:v>
                </c:pt>
                <c:pt idx="8">
                  <c:v>1.08</c:v>
                </c:pt>
                <c:pt idx="9">
                  <c:v>1.08</c:v>
                </c:pt>
                <c:pt idx="10">
                  <c:v>1.08</c:v>
                </c:pt>
                <c:pt idx="11">
                  <c:v>1.08</c:v>
                </c:pt>
                <c:pt idx="12">
                  <c:v>1.08</c:v>
                </c:pt>
                <c:pt idx="13">
                  <c:v>1.08</c:v>
                </c:pt>
                <c:pt idx="14">
                  <c:v>1.08</c:v>
                </c:pt>
                <c:pt idx="15">
                  <c:v>1.08</c:v>
                </c:pt>
                <c:pt idx="16">
                  <c:v>1.08</c:v>
                </c:pt>
                <c:pt idx="17">
                  <c:v>1.08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3B-439C-AFC6-617CFB602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581312"/>
        <c:axId val="181582848"/>
      </c:lineChart>
      <c:catAx>
        <c:axId val="18158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81582848"/>
        <c:crosses val="autoZero"/>
        <c:auto val="1"/>
        <c:lblAlgn val="ctr"/>
        <c:lblOffset val="100"/>
        <c:noMultiLvlLbl val="0"/>
      </c:catAx>
      <c:valAx>
        <c:axId val="181582848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81581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/>
          <a:lstStyle/>
          <a:p>
            <a:pPr rtl="0">
              <a:defRPr sz="1400"/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span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/>
      </a:solidFill>
    </a:ln>
    <a:effectLst/>
  </c:spPr>
  <c:txPr>
    <a:bodyPr/>
    <a:lstStyle/>
    <a:p>
      <a:pPr>
        <a:defRPr sz="1200">
          <a:latin typeface="BrowalliaUPC" pitchFamily="34" charset="-34"/>
          <a:cs typeface="BrowalliaUPC" pitchFamily="34" charset="-34"/>
        </a:defRPr>
      </a:pPr>
      <a:endParaRPr lang="th-TH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8612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733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998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8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58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61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7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1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65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56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6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610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67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72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8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35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37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55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12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21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90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1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65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46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252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93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44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936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6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352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313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8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2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23471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43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73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381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017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9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9427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583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852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377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757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DF22-C9EB-4820-AFF6-FA887586580E}" type="datetimeFigureOut">
              <a:rPr lang="th-TH" smtClean="0"/>
              <a:t>26/05/67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6C88-7C23-41A8-A83A-D4FDFC7C7CD7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246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2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3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56919" y="116632"/>
            <a:ext cx="7066678" cy="43858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lIns="68580" tIns="34290" rIns="68580" bIns="34290" anchor="ctr">
            <a:spAutoFit/>
          </a:bodyPr>
          <a:lstStyle/>
          <a:p>
            <a:pPr algn="ctr" eaLnBrk="0" hangingPunct="0"/>
            <a:r>
              <a:rPr lang="th-TH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ea typeface="Calibri" panose="020F0502020204030204" pitchFamily="34" charset="0"/>
                <a:cs typeface="BrowalliaUPC" pitchFamily="34" charset="-34"/>
              </a:rPr>
              <a:t>เป้าหมาย ปัจจัยขับเคลื่อน ตัวชี้วัด การดูแลผู้ป่วย </a:t>
            </a: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ea typeface="Calibri" panose="020F0502020204030204" pitchFamily="34" charset="0"/>
                <a:cs typeface="BrowalliaUPC" pitchFamily="34" charset="-34"/>
              </a:rPr>
              <a:t>Postpartum hemorrhage</a:t>
            </a:r>
            <a:endParaRPr lang="en-US" alt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3013" name="TextBox 2"/>
          <p:cNvSpPr txBox="1">
            <a:spLocks noChangeArrowheads="1"/>
          </p:cNvSpPr>
          <p:nvPr/>
        </p:nvSpPr>
        <p:spPr bwMode="auto">
          <a:xfrm>
            <a:off x="261248" y="3195553"/>
            <a:ext cx="1106424" cy="11695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เป้าหมาย</a:t>
            </a: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ลดการเกิดภาวะ </a:t>
            </a: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PPH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ไม่เกิด</a:t>
            </a:r>
            <a:r>
              <a:rPr lang="th-TH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ภาวะ </a:t>
            </a: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PPH </a:t>
            </a:r>
            <a:r>
              <a:rPr lang="en-US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with </a:t>
            </a:r>
            <a:r>
              <a:rPr lang="en-US" altLang="th-TH" sz="14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shock  </a:t>
            </a:r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1834336" y="3815525"/>
            <a:ext cx="100947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การวางแผนดูแลรักษา</a:t>
            </a:r>
            <a:endParaRPr lang="en-US" altLang="th-TH" sz="14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16" name="TextBox 12"/>
          <p:cNvSpPr txBox="1">
            <a:spLocks noChangeArrowheads="1"/>
          </p:cNvSpPr>
          <p:nvPr/>
        </p:nvSpPr>
        <p:spPr bwMode="auto">
          <a:xfrm>
            <a:off x="1863980" y="1340768"/>
            <a:ext cx="893274" cy="30777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</a:t>
            </a:r>
            <a:endParaRPr lang="en-US" altLang="th-TH" sz="14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17" name="TextBox 13"/>
          <p:cNvSpPr txBox="1">
            <a:spLocks noChangeArrowheads="1"/>
          </p:cNvSpPr>
          <p:nvPr/>
        </p:nvSpPr>
        <p:spPr bwMode="auto">
          <a:xfrm>
            <a:off x="2936228" y="1068418"/>
            <a:ext cx="1402969" cy="138499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การประเมินแรกรับให้ครอบคลุม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-ประวัติการคลอดทารกตัวโตในครรภ์ก่อน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-ประวัติรกค้าง, การขูดมดลูก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en-US" altLang="th-TH" sz="1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HF, weight  gain, EFW</a:t>
            </a:r>
            <a:r>
              <a:rPr lang="th-TH" altLang="th-TH" sz="1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ฯลฯ</a:t>
            </a:r>
            <a:endParaRPr lang="th-TH" altLang="th-TH" sz="1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285" y="463817"/>
            <a:ext cx="85632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75656" y="463817"/>
            <a:ext cx="14334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459052"/>
            <a:ext cx="166584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0112" y="459052"/>
            <a:ext cx="227979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43024" name="TextBox 12"/>
          <p:cNvSpPr txBox="1">
            <a:spLocks noChangeArrowheads="1"/>
          </p:cNvSpPr>
          <p:nvPr/>
        </p:nvSpPr>
        <p:spPr bwMode="auto">
          <a:xfrm>
            <a:off x="3059832" y="3743517"/>
            <a:ext cx="1303023" cy="12926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การวางแผนดูแลรักษาอย่างเหมาะสม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การปฏิบัติตามแนวทางที่กำหนด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-การทำคลอดรก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-การล้วงรก</a:t>
            </a:r>
            <a:endParaRPr lang="en-US" altLang="th-TH" sz="13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26" name="TextBox 6"/>
          <p:cNvSpPr txBox="1">
            <a:spLocks noChangeArrowheads="1"/>
          </p:cNvSpPr>
          <p:nvPr/>
        </p:nvSpPr>
        <p:spPr bwMode="auto">
          <a:xfrm>
            <a:off x="4504660" y="3692932"/>
            <a:ext cx="4423938" cy="212365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ปรับแนวทางการให้ยาช่วยให้มดลูกหดรัดตัวโดยทุกรายให้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Oxytocin 10 unit IM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เมื่อทารกคลอดไหล่หน้า และหลังทารกคลอดให้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Oxytocin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อีก 10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unit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ใน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IV</a:t>
            </a:r>
            <a:r>
              <a:rPr lang="en-US" altLang="th-TH" sz="1100" dirty="0">
                <a:latin typeface="BrowalliaUPC" panose="020B0604020202020204" pitchFamily="34" charset="-34"/>
                <a:cs typeface="BrowalliaUPC" panose="020B0604020202020204" pitchFamily="34" charset="-34"/>
              </a:rPr>
              <a:t>F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ปรับ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rate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100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ml/hr. (2560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เมื่อรกคลอดแล้วให้ </a:t>
            </a:r>
            <a:r>
              <a:rPr lang="en-US" altLang="th-TH" sz="11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Methergine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0.2 mg IV slowly push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ทุกราย  (ยกเว้นกรณี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BP &gt; 140/90 mmHg.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และในราย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on ARV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(2560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ในรายที่มี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Blood loss </a:t>
            </a:r>
            <a:r>
              <a:rPr lang="en-US" altLang="th-TH" sz="1100" u="sng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&gt;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300 ml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ให้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LRS 1,000 ML IV rate 1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20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ml/hr.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(เปิดเส้นใหม่) (2560)</a:t>
            </a:r>
            <a:endParaRPr lang="en-US" altLang="th-TH" sz="11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ปรับในรายที่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Blood loss </a:t>
            </a:r>
            <a:r>
              <a:rPr lang="en-US" altLang="th-TH" sz="1100" u="sng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&gt;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300 ml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ให้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LRS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1000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ml IV rate 200 ml (2562)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จัดระบบการตามแพทย์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Second  call  (2563)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Refer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รพศ. เมื่อมีความจำเป็นต้องได้รับเลือด  (2560)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ANC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กำหนด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Early  warning Sign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Hct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&lt; 30% 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ส่งพบแพทย์, </a:t>
            </a:r>
            <a:r>
              <a:rPr lang="en-US" altLang="th-TH" sz="11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Hct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&lt; 25%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Admit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ให้เลือด</a:t>
            </a:r>
            <a:endParaRPr lang="en-US" altLang="th-TH" sz="11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LR  </a:t>
            </a:r>
            <a:r>
              <a:rPr lang="en-US" altLang="th-TH" sz="11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Hct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&lt; 30%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ประสาน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Refer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รพศ. (2560)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ปรับแนวทางในราย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blood  loss  500  ml 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แจ้งแพทย์เวร ประสาน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refer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รพศ. (2565)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เปลี่ยน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IVF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จาก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LRS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altLang="th-TH" sz="11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Acetar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(2566)</a:t>
            </a:r>
            <a:endParaRPr lang="th-TH" altLang="th-TH" sz="11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3027" name="TextBox 6"/>
          <p:cNvSpPr txBox="1">
            <a:spLocks noChangeArrowheads="1"/>
          </p:cNvSpPr>
          <p:nvPr/>
        </p:nvSpPr>
        <p:spPr bwMode="auto">
          <a:xfrm>
            <a:off x="4500070" y="1989109"/>
            <a:ext cx="4439874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Early  detect 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ในราย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Blood  loss  </a:t>
            </a:r>
            <a:r>
              <a:rPr lang="en-US" altLang="th-TH" sz="1100" dirty="0">
                <a:latin typeface="BrowalliaUPC" panose="020B0604020202020204" pitchFamily="34" charset="-34"/>
                <a:cs typeface="BrowalliaUPC" panose="020B0604020202020204" pitchFamily="34" charset="-34"/>
              </a:rPr>
              <a:t>&gt;</a:t>
            </a:r>
            <a:r>
              <a:rPr lang="en-US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300 ml</a:t>
            </a: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รายงานแพทย์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ประเมินพบ 10 นาที หลังทารกคลอดรายเสี่ยงสูงรกไม่คลอดและในรายเสี่ยงต่ำ  20 นาที รกไม่คลอด โทรตามแพทย์ล้วงรก (2560)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ปรับเปลี่ยนประเมินพบ 10 นาที หลังทารกคลอดรกไม่คลอด/คลอดไม่ครบทุกราย ให้โทรตามแพทย์ล้วงรก (2561)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ประสานงานกับ รพศ. ปรับเกณฑ์การส่งต่อในรายที่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err="1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Hct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u="sng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&lt;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30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%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และในรายที่ประเมินพบสงสัยรกติดแน่นมาก (2560)</a:t>
            </a:r>
            <a:endParaRPr lang="th-TH" altLang="th-TH" sz="11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หลัง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พบ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Blood loss </a:t>
            </a:r>
            <a:r>
              <a:rPr lang="en-US" altLang="th-TH" sz="1100" u="sng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&gt;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300 ml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ประเมิน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V/S 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ทุก 5 นาที จนเย็บแผลเสร็จ (2563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จัดทำนวัตกรรม วงล้อตวงเลือด (2567)</a:t>
            </a:r>
            <a:endParaRPr lang="th-TH" altLang="th-TH" sz="11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43032" name="ลูกศรเชื่อมต่อแบบตรง 43031"/>
          <p:cNvCxnSpPr/>
          <p:nvPr/>
        </p:nvCxnSpPr>
        <p:spPr>
          <a:xfrm flipH="1">
            <a:off x="4341083" y="1412776"/>
            <a:ext cx="1707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ลูกศรเชื่อมต่อแบบตรง 111"/>
          <p:cNvCxnSpPr/>
          <p:nvPr/>
        </p:nvCxnSpPr>
        <p:spPr>
          <a:xfrm flipH="1">
            <a:off x="2847081" y="4101861"/>
            <a:ext cx="21815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ลูกศรเชื่อมต่อแบบตรง 112"/>
          <p:cNvCxnSpPr/>
          <p:nvPr/>
        </p:nvCxnSpPr>
        <p:spPr>
          <a:xfrm flipH="1">
            <a:off x="4343719" y="4198613"/>
            <a:ext cx="1655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ลูกศรเชื่อมต่อแบบตรง 64"/>
          <p:cNvCxnSpPr/>
          <p:nvPr/>
        </p:nvCxnSpPr>
        <p:spPr>
          <a:xfrm flipH="1" flipV="1">
            <a:off x="2750031" y="1494420"/>
            <a:ext cx="184384" cy="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/>
          <p:nvPr/>
        </p:nvCxnSpPr>
        <p:spPr>
          <a:xfrm flipH="1">
            <a:off x="1368610" y="378829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834337" y="5445224"/>
            <a:ext cx="1080120" cy="52322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สมรรถนะแพทย์/พยาบาล</a:t>
            </a:r>
          </a:p>
        </p:txBody>
      </p:sp>
      <p:sp>
        <p:nvSpPr>
          <p:cNvPr id="69" name="TextBox 6"/>
          <p:cNvSpPr txBox="1">
            <a:spLocks noChangeArrowheads="1"/>
          </p:cNvSpPr>
          <p:nvPr/>
        </p:nvSpPr>
        <p:spPr bwMode="auto">
          <a:xfrm>
            <a:off x="4509221" y="5889465"/>
            <a:ext cx="4414817" cy="76944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100" dirty="0" smtClean="0">
                <a:latin typeface="BrowalliaUPC" pitchFamily="34" charset="-34"/>
                <a:cs typeface="BrowalliaUPC" pitchFamily="34" charset="-34"/>
              </a:rPr>
              <a:t>-</a:t>
            </a: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 ฝึกทักษะพยาบาลในการทำ </a:t>
            </a:r>
            <a:r>
              <a:rPr lang="en-US" altLang="th-TH" sz="1100" dirty="0" smtClean="0">
                <a:latin typeface="BrowalliaUPC" pitchFamily="34" charset="-34"/>
                <a:cs typeface="BrowalliaUPC" pitchFamily="34" charset="-34"/>
              </a:rPr>
              <a:t>Control cord traction</a:t>
            </a: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 (2560)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- จัดระบบการโทรปรึกษาแพทย์เฉพาะทางกับ รพ.แม่ข่าย (2560)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- ฝึกทักษะการทำ</a:t>
            </a:r>
            <a:r>
              <a:rPr lang="en-US" altLang="th-TH" sz="1100" dirty="0" smtClean="0">
                <a:latin typeface="BrowalliaUPC" pitchFamily="34" charset="-34"/>
                <a:cs typeface="BrowalliaUPC" pitchFamily="34" charset="-34"/>
              </a:rPr>
              <a:t> Balloon  </a:t>
            </a:r>
            <a:r>
              <a:rPr lang="en-US" altLang="th-TH" sz="1100" dirty="0" err="1" smtClean="0">
                <a:latin typeface="BrowalliaUPC" pitchFamily="34" charset="-34"/>
                <a:cs typeface="BrowalliaUPC" pitchFamily="34" charset="-34"/>
              </a:rPr>
              <a:t>tamponade</a:t>
            </a:r>
            <a:r>
              <a:rPr lang="en-US" altLang="th-TH" sz="1100" dirty="0" smtClean="0"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(2562)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-</a:t>
            </a:r>
            <a:r>
              <a:rPr lang="en-US" altLang="th-TH" sz="11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หากแพทย์เจ้าของเวรไม่สามารถประเมินการ</a:t>
            </a:r>
            <a:r>
              <a:rPr lang="en-US" altLang="th-TH" sz="1100" dirty="0" smtClean="0">
                <a:latin typeface="BrowalliaUPC" pitchFamily="34" charset="-34"/>
                <a:cs typeface="BrowalliaUPC" pitchFamily="34" charset="-34"/>
              </a:rPr>
              <a:t>  tear</a:t>
            </a:r>
            <a:r>
              <a:rPr lang="th-TH" altLang="th-TH" sz="1100" dirty="0" smtClean="0">
                <a:latin typeface="BrowalliaUPC" pitchFamily="34" charset="-34"/>
                <a:cs typeface="BrowalliaUPC" pitchFamily="34" charset="-34"/>
              </a:rPr>
              <a:t> ได้ ให้ตามแพทย์ชำนาญกว่า (2565)</a:t>
            </a:r>
            <a:endParaRPr lang="th-TH" altLang="th-TH" sz="11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0" name="TextBox 12"/>
          <p:cNvSpPr txBox="1">
            <a:spLocks noChangeArrowheads="1"/>
          </p:cNvSpPr>
          <p:nvPr/>
        </p:nvSpPr>
        <p:spPr bwMode="auto">
          <a:xfrm>
            <a:off x="3065237" y="5331245"/>
            <a:ext cx="1256831" cy="11695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มีทักษะในการทำคลอดรกและการประเมินการฉีกขาดของช่องทางคลอดและการป้องกัน 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PPH</a:t>
            </a:r>
            <a:endParaRPr lang="en-US" altLang="th-TH" sz="14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77" name="ลูกศรเชื่อมต่อแบบตรง 76"/>
          <p:cNvCxnSpPr/>
          <p:nvPr/>
        </p:nvCxnSpPr>
        <p:spPr>
          <a:xfrm flipH="1">
            <a:off x="4323562" y="6274185"/>
            <a:ext cx="1873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>
            <a:off x="2914458" y="5727887"/>
            <a:ext cx="1507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3836" y="4332008"/>
            <a:ext cx="1244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4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อัตราการเกิด </a:t>
            </a:r>
            <a:r>
              <a:rPr lang="en-US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PPH</a:t>
            </a:r>
            <a:r>
              <a:rPr lang="th-TH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(เป้าหมาย </a:t>
            </a:r>
            <a:r>
              <a:rPr lang="en-US" sz="1400" u="sng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en-US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4</a:t>
            </a:r>
            <a:r>
              <a:rPr lang="th-TH" sz="14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อัตราการเกิด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PPH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with shock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(เป้าหมาย 0)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7" name="ตัวเชื่อมต่อหักมุม 6"/>
          <p:cNvCxnSpPr>
            <a:stCxn id="43016" idx="1"/>
            <a:endCxn id="67" idx="1"/>
          </p:cNvCxnSpPr>
          <p:nvPr/>
        </p:nvCxnSpPr>
        <p:spPr>
          <a:xfrm rot="10800000" flipV="1">
            <a:off x="1834338" y="1494656"/>
            <a:ext cx="29643" cy="4212177"/>
          </a:xfrm>
          <a:prstGeom prst="bentConnector3">
            <a:avLst>
              <a:gd name="adj1" fmla="val 87117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63688" y="1645350"/>
            <a:ext cx="1361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2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อัตราตกเลือดจาก</a:t>
            </a:r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Uterine </a:t>
            </a:r>
            <a:r>
              <a:rPr lang="en-US" sz="1200" dirty="0" err="1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atony</a:t>
            </a:r>
            <a:endParaRPr lang="en-US" sz="1200" dirty="0" smtClean="0">
              <a:solidFill>
                <a:srgbClr val="00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อัตราตกเลือดจาก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เศษรกค้าง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อัตรามารดาได้รับ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การประเมิน </a:t>
            </a:r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uterine </a:t>
            </a:r>
          </a:p>
          <a:p>
            <a:r>
              <a:rPr lang="en-US" sz="1200" dirty="0" err="1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atony</a:t>
            </a:r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, blood loss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อัตราตกเลือดหลัง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คลอด</a:t>
            </a:r>
            <a:endParaRPr lang="th-TH" sz="1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14" name="ตัวเชื่อมต่อตรง 13"/>
          <p:cNvCxnSpPr/>
          <p:nvPr/>
        </p:nvCxnSpPr>
        <p:spPr>
          <a:xfrm>
            <a:off x="1584634" y="4077135"/>
            <a:ext cx="259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41582" y="4293096"/>
            <a:ext cx="124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2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</a:t>
            </a:r>
            <a:r>
              <a:rPr lang="en-US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PPH with shock</a:t>
            </a:r>
            <a:endParaRPr lang="th-TH" sz="1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5" name="กล่องข้อความ 2"/>
          <p:cNvSpPr txBox="1">
            <a:spLocks noChangeArrowheads="1"/>
          </p:cNvSpPr>
          <p:nvPr/>
        </p:nvSpPr>
        <p:spPr bwMode="auto">
          <a:xfrm>
            <a:off x="7350571" y="408087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6" name="กล่องข้อความ 2"/>
          <p:cNvSpPr txBox="1">
            <a:spLocks noChangeArrowheads="1"/>
          </p:cNvSpPr>
          <p:nvPr/>
        </p:nvSpPr>
        <p:spPr bwMode="auto">
          <a:xfrm>
            <a:off x="8244408" y="6429375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1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8" name="TextBox 13"/>
          <p:cNvSpPr txBox="1">
            <a:spLocks noChangeArrowheads="1"/>
          </p:cNvSpPr>
          <p:nvPr/>
        </p:nvSpPr>
        <p:spPr bwMode="auto">
          <a:xfrm>
            <a:off x="2936227" y="2430080"/>
            <a:ext cx="1402969" cy="89255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การประเมินซ้ำที่เหมาะสม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en-US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Uterine  </a:t>
            </a:r>
            <a:r>
              <a:rPr lang="en-US" altLang="th-TH" sz="13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atony</a:t>
            </a:r>
            <a:endParaRPr lang="en-US" altLang="th-TH" sz="13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</a:t>
            </a:r>
            <a:r>
              <a:rPr lang="th-TH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ประเมิน</a:t>
            </a:r>
            <a:r>
              <a:rPr lang="en-US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V/S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th-TH" sz="13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-blood  loss</a:t>
            </a:r>
            <a:endParaRPr lang="th-TH" altLang="th-TH" sz="13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2843778" y="1494418"/>
            <a:ext cx="0" cy="1502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 flipH="1">
            <a:off x="4342022" y="2780928"/>
            <a:ext cx="1707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6"/>
          <p:cNvSpPr txBox="1">
            <a:spLocks noChangeArrowheads="1"/>
          </p:cNvSpPr>
          <p:nvPr/>
        </p:nvSpPr>
        <p:spPr bwMode="auto">
          <a:xfrm>
            <a:off x="4516646" y="906105"/>
            <a:ext cx="4439874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ซักประวัติและประเมินครรภ์เสี่ยงตั้งแต่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ANC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(2559)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แรกรับประเมินความเสี่ยงต่อ 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PPH </a:t>
            </a:r>
            <a:r>
              <a:rPr lang="en-US" altLang="th-TH" sz="11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ทุกราย (2563)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ประเมิน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HF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ร่วมกันโดยพยาบาล 2 คน </a:t>
            </a:r>
            <a:r>
              <a:rPr lang="en-US" altLang="th-TH" sz="11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HF  4/4  </a:t>
            </a:r>
            <a:r>
              <a:rPr lang="en-US" altLang="th-TH" sz="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≥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, EFW &gt; 3800 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กรัม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Notify  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แพทย์ (2563)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กลุ่มเสี่ยงสูงเปิดเส้นด้วย 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LRS 1,000 ml IV rate 120 ml/hr. 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(2560)</a:t>
            </a:r>
            <a:endParaRPr lang="th-TH" altLang="th-TH" sz="11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กลุ่มเสี่ยงสูงเปิดเส้นด้วย </a:t>
            </a:r>
            <a:r>
              <a:rPr lang="en-US" altLang="th-TH" sz="1100" dirty="0" err="1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Acetar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1,000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ml rate 120 ml/hr. </a:t>
            </a:r>
            <a:r>
              <a:rPr lang="th-TH" altLang="th-TH" sz="11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(2566)</a:t>
            </a:r>
            <a:endParaRPr lang="en-US" altLang="th-TH" sz="1100" dirty="0" smtClean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cxnSp>
        <p:nvCxnSpPr>
          <p:cNvPr id="16" name="ตัวเชื่อมต่อตรง 15"/>
          <p:cNvCxnSpPr/>
          <p:nvPr/>
        </p:nvCxnSpPr>
        <p:spPr>
          <a:xfrm>
            <a:off x="2843778" y="2996952"/>
            <a:ext cx="92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63429" y="5951021"/>
            <a:ext cx="124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Indicator</a:t>
            </a:r>
            <a:r>
              <a:rPr lang="en-US" sz="12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</a:p>
          <a:p>
            <a:pPr lvl="0">
              <a:spcBef>
                <a:spcPct val="0"/>
              </a:spcBef>
            </a:pPr>
            <a:r>
              <a:rPr lang="th-TH" sz="1200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altLang="th-TH" sz="12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อัตรา</a:t>
            </a:r>
            <a:r>
              <a:rPr lang="th-TH" altLang="th-TH" sz="1200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ตกเลือดจากช่องทางคลอดฉีก</a:t>
            </a:r>
            <a:r>
              <a:rPr lang="th-TH" altLang="th-TH" sz="12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ขาด</a:t>
            </a:r>
            <a:endParaRPr lang="th-TH" sz="1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69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22201"/>
            <a:ext cx="8208912" cy="543594"/>
          </a:xfrm>
        </p:spPr>
        <p:txBody>
          <a:bodyPr>
            <a:normAutofit/>
          </a:bodyPr>
          <a:lstStyle/>
          <a:p>
            <a:pPr algn="ctr"/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sz="4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568" y="764704"/>
            <a:ext cx="78488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อัตราการเกิด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PPH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with  shock  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ด้วย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w16se="http://schemas.microsoft.com/office/word/2015/wordml/symex" xmlns:a16="http://schemas.microsoft.com/office/drawing/2014/main" xmlns:arto="http://schemas.microsoft.com/office/word/2006/arto" xmlns:lc="http://schemas.openxmlformats.org/drawingml/2006/lockedCanvas" id="{FBDBB9C3-D7DD-448B-BB4F-A340A8F31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186969"/>
              </p:ext>
            </p:extLst>
          </p:nvPr>
        </p:nvGraphicFramePr>
        <p:xfrm>
          <a:off x="683568" y="1412776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10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330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02457" y="116632"/>
            <a:ext cx="7886700" cy="792088"/>
          </a:xfrm>
        </p:spPr>
        <p:txBody>
          <a:bodyPr>
            <a:normAutofit/>
          </a:bodyPr>
          <a:lstStyle/>
          <a:p>
            <a:pPr lvl="0" algn="ctr" eaLnBrk="0" hangingPunct="0">
              <a:lnSpc>
                <a:spcPct val="100000"/>
              </a:lnSpc>
              <a:spcBef>
                <a:spcPts val="0"/>
              </a:spcBef>
            </a:pP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659892"/>
            <a:ext cx="8619826" cy="61981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b="1" dirty="0" smtClean="0">
                <a:latin typeface="Browallia New" panose="020B0604020202020204" pitchFamily="34" charset="-34"/>
                <a:cs typeface="Browallia New" pitchFamily="34" charset="-34"/>
              </a:rPr>
              <a:t>วิเคราะห์</a:t>
            </a:r>
            <a:endParaRPr lang="th-TH" sz="1400" dirty="0" smtClean="0">
              <a:latin typeface="Browallia New" panose="020B0604020202020204" pitchFamily="34" charset="-34"/>
              <a:cs typeface="Browallia New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err="1" smtClean="0">
                <a:latin typeface="Browallia New" panose="020B0604020202020204" pitchFamily="34" charset="-34"/>
                <a:cs typeface="Browallia New" pitchFamily="34" charset="-34"/>
              </a:rPr>
              <a:t>ไตรมาส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ที่  4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ปี 2562 1 ราย  เป็น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case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ครรภ์เสี่ยงสูง  มารดา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G4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with  chronic  HT 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รกค้างติดแน่น  ล้วงรกนาน  45  นาที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ไม่คลอด  จึง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Refer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ไป  รพศ.  ผู้คลอดมีภาวะ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Shock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	-  ประเมินอาการเปลี่ยนแปลงได้ล่าช้า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	-  ป้องกันภาวะ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shock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ยังไม่มีประสิทธิภาพ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ปรับแนวทาง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-  แนวทางการให้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IV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เมื่อพบ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Blood  loss  </a:t>
            </a:r>
            <a:r>
              <a:rPr lang="en-US" sz="1400" u="sng" dirty="0" smtClean="0">
                <a:latin typeface="Browallia New" panose="020B0604020202020204" pitchFamily="34" charset="-34"/>
                <a:cs typeface="Browallia New" pitchFamily="34" charset="-34"/>
              </a:rPr>
              <a:t>&gt;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300  ml.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ปรับ 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rate  IV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เส้นที่  2  จาก 120 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ml.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เพิ่ม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rate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เป็น  200 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ml/hr.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	      - 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การประเมิน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V/S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จากทุก  15  นาที  เป็นทุก 5 นาที จนเย็บแผลเสร็จ แล้วประเมินทุก 15 นาทีตามแนวทางเดิม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ผลลัพธ์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ไม่มีอัตรา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PPH  with  shock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ในปี 2563  และ 2564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h-TH" sz="1400" dirty="0" smtClean="0">
              <a:latin typeface="Browallia New" panose="020B0604020202020204" pitchFamily="34" charset="-34"/>
              <a:cs typeface="Browallia New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ปี  2565 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พบอัตรา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PPH  with  shock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ในปี 2565  1  ราย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altLang="th-TH" sz="1400" b="1" u="sng" dirty="0" err="1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ไตรมาส</a:t>
            </a:r>
            <a:r>
              <a:rPr lang="th-TH" altLang="th-TH" sz="1400" b="1" u="sng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ที่ 4</a:t>
            </a: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ปี 2565  พบ 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PPH with Shock</a:t>
            </a: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1 ราย  เป็นมารดา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G1P0  </a:t>
            </a: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มีภาวะ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Prolong  2</a:t>
            </a:r>
            <a:r>
              <a:rPr lang="en-US" altLang="th-TH" sz="1400" baseline="300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nd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 stage  of  </a:t>
            </a:r>
            <a:r>
              <a:rPr lang="en-US" altLang="th-TH" sz="1400" dirty="0" err="1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labour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,  </a:t>
            </a: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ทารกคลอด น้ำหนัก 3,700 กรัม  มารดา  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Laceration of cervix, TBL 1,500 ml.</a:t>
            </a: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ประสาน </a:t>
            </a:r>
            <a:r>
              <a:rPr lang="en-US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refer</a:t>
            </a:r>
            <a:r>
              <a:rPr lang="th-TH" altLang="th-TH" sz="1400" dirty="0" smtClean="0">
                <a:solidFill>
                  <a:prstClr val="black"/>
                </a:solidFill>
                <a:latin typeface="Browallia New" pitchFamily="34" charset="-34"/>
                <a:cs typeface="Browallia New" pitchFamily="34" charset="-34"/>
              </a:rPr>
              <a:t> รพศ.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ปัญหา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 ประเมินน้ำหนักทารกในครรภ์ผิดพลาด , 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Prolong  2nd  stage  of  </a:t>
            </a:r>
            <a:r>
              <a:rPr lang="en-US" sz="1400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labour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, Laceration  of  cervix , 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ประเมิน 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blood  loss  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ล่าช้า  แพทย์ขาดประสบการณ์ในการประเมินการฉีดขาดของช่องทางคลอด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b="1" u="sng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ปรับแนวทาง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- แรกรับประเมินน้ำหนักทารกในครรภ์โดยพยาบาล 2 คน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                 - ใส่ถุงตวงเลือดขณะเย็บแผล  เพื่อประเมิน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blood  loss,  blood  loss  500  ml.  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ประสาน  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refer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รพศ.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                 - ตามแพทย์ผู้ชำนาญการกว่าช่วยประเมินการฉีดขากของช่องทางคลอด  </a:t>
            </a:r>
            <a:endParaRPr lang="en-US" sz="1400" dirty="0" smtClean="0">
              <a:solidFill>
                <a:prstClr val="black"/>
              </a:solidFill>
              <a:latin typeface="Browallia New" panose="020B0604020202020204" pitchFamily="34" charset="-34"/>
              <a:cs typeface="Browallia New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ผลลัพธ์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   ไม่พบอัตรา  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PPH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with shock 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itchFamily="34" charset="-34"/>
              </a:rPr>
              <a:t>เพิ่มในปี 2565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b="1" u="sng" dirty="0" err="1" smtClean="0">
                <a:latin typeface="Browallia New" panose="020B0604020202020204" pitchFamily="34" charset="-34"/>
                <a:cs typeface="Browallia New" pitchFamily="34" charset="-34"/>
              </a:rPr>
              <a:t>ไตรมาส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ที่ 1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ปี 2566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PPH  with  shock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1 ราย มารดา อายุ 22 ปี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G4P2A1 GA 39 </a:t>
            </a:r>
            <a:r>
              <a:rPr lang="en-US" sz="1400" dirty="0" err="1" smtClean="0">
                <a:latin typeface="Browallia New" panose="020B0604020202020204" pitchFamily="34" charset="-34"/>
                <a:cs typeface="Browallia New" pitchFamily="34" charset="-34"/>
              </a:rPr>
              <a:t>wk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by LMP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มีภาวะรกติดแน่นมาก แพทย์ทำ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cord traction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ไม่สำเร็จ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             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EBL 800 ml BP 82/53 mmHg PR 86/min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refer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รพศ.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 รกติดแน่นมาก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ปรับแนวทาง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itchFamily="34" charset="-34"/>
              </a:rPr>
              <a:t>ปฎิบัติ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ตามแนวทางเดิม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ผลลัพธ์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  ไม่พบอัตรา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PPH with Shock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ในปี 2566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ที่ 2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ที่ 3 และ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ที่ 4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b="1" u="sng" dirty="0" err="1" smtClean="0">
                <a:latin typeface="Browallia New" panose="020B0604020202020204" pitchFamily="34" charset="-34"/>
                <a:cs typeface="Browallia New" pitchFamily="34" charset="-34"/>
              </a:rPr>
              <a:t>ไตรมาส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ที่ 1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ปี 2567  พบ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PPH with shock 1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ราย มารดา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G2P1 GA 38</a:t>
            </a:r>
            <a:r>
              <a:rPr lang="en-US" sz="1400" baseline="30000" dirty="0" smtClean="0">
                <a:latin typeface="Browallia New" panose="020B0604020202020204" pitchFamily="34" charset="-34"/>
                <a:cs typeface="Browallia New" pitchFamily="34" charset="-34"/>
              </a:rPr>
              <a:t>+2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  wks.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By LMP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มีภาวะรกติดแน่นมาก แพทย์ล้วงรกไม่สำเร็จ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EBL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500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ml</a:t>
            </a:r>
            <a:endParaRPr lang="th-TH" sz="1400" dirty="0" smtClean="0">
              <a:latin typeface="Browallia New" panose="020B0604020202020204" pitchFamily="34" charset="-34"/>
              <a:cs typeface="Browallia New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V/S  BT = 37</a:t>
            </a:r>
            <a:r>
              <a:rPr lang="en-US" sz="1400" baseline="30000" dirty="0" smtClean="0">
                <a:latin typeface="Browallia New" panose="020B0604020202020204" pitchFamily="34" charset="-34"/>
                <a:cs typeface="Browallia New" pitchFamily="34" charset="-34"/>
              </a:rPr>
              <a:t>o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c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PR =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120/</a:t>
            </a:r>
            <a:r>
              <a:rPr lang="en-US" sz="1400" dirty="0" smtClean="0">
                <a:latin typeface="Browallia New" panose="020B0604020202020204" pitchFamily="34" charset="-34"/>
                <a:cs typeface="Browallia New" pitchFamily="34" charset="-34"/>
              </a:rPr>
              <a:t>min  RR = 24/min  BP 110/60  mmHg.  , refer 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รพศ.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  รกติดแน่นมาก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itchFamily="34" charset="-34"/>
              </a:rPr>
              <a:t>ปรับแนวทาง 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ปฏิบัติตามแนวทางเดิม จัดทำนวัตกรรม วงล้อตวงเลือด ประเมิน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blood loss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ในผ้า เพิ่มความรวดเร็วและแม่นยำในการประเมิน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blood loss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มาก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ยิ่งขึ้น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ไม่พบอัตรา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PPH with shock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ใน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2 ปี 2567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th-TH" sz="1400" dirty="0" smtClean="0">
              <a:latin typeface="Browallia New" panose="020B0604020202020204" pitchFamily="34" charset="-34"/>
              <a:cs typeface="Browallia New" pitchFamily="34" charset="-34"/>
            </a:endParaRPr>
          </a:p>
        </p:txBody>
      </p: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257429" y="116632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426722" y="6471016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11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145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5616" y="103438"/>
            <a:ext cx="6383799" cy="43858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</a:t>
            </a:r>
            <a:r>
              <a:rPr lang="en-US" alt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ea typeface="Calibri" panose="020F0502020204030204" pitchFamily="34" charset="0"/>
                <a:cs typeface="BrowalliaUPC" pitchFamily="34" charset="-34"/>
              </a:rPr>
              <a:t>Postpartum hemorrhage</a:t>
            </a:r>
            <a:endParaRPr lang="en-US" alt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93" name="ตัวเชื่อมต่อตรง 292"/>
          <p:cNvCxnSpPr/>
          <p:nvPr/>
        </p:nvCxnSpPr>
        <p:spPr>
          <a:xfrm>
            <a:off x="11557950" y="2349849"/>
            <a:ext cx="2" cy="111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กล่องข้อความ 2"/>
          <p:cNvSpPr txBox="1">
            <a:spLocks noChangeArrowheads="1"/>
          </p:cNvSpPr>
          <p:nvPr/>
        </p:nvSpPr>
        <p:spPr bwMode="auto">
          <a:xfrm>
            <a:off x="2756847" y="551748"/>
            <a:ext cx="2421886" cy="38981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444"/>
              </a:spcAft>
            </a:pPr>
            <a:r>
              <a:rPr lang="th-TH" sz="1400" dirty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รับใหม่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มารดาเจ็บครรภ์คลอด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4" name="กล่องข้อความ 2"/>
          <p:cNvSpPr txBox="1">
            <a:spLocks noChangeArrowheads="1"/>
          </p:cNvSpPr>
          <p:nvPr/>
        </p:nvSpPr>
        <p:spPr bwMode="auto">
          <a:xfrm>
            <a:off x="3077823" y="1052736"/>
            <a:ext cx="1631170" cy="32839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ประเมินภาวะเสี่ยง 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PPH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7" name="กล่องข้อความ 2"/>
          <p:cNvSpPr txBox="1">
            <a:spLocks noChangeArrowheads="1"/>
          </p:cNvSpPr>
          <p:nvPr/>
        </p:nvSpPr>
        <p:spPr bwMode="auto">
          <a:xfrm>
            <a:off x="5178733" y="1808808"/>
            <a:ext cx="2588753" cy="5342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เสี่ยงสูง                          </a:t>
            </a:r>
          </a:p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แรกรับ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On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IV 120 ml/hr.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8" name="กล่องข้อความ 2"/>
          <p:cNvSpPr txBox="1">
            <a:spLocks noChangeArrowheads="1"/>
          </p:cNvSpPr>
          <p:nvPr/>
        </p:nvSpPr>
        <p:spPr bwMode="auto">
          <a:xfrm>
            <a:off x="395536" y="1781443"/>
            <a:ext cx="2905286" cy="514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เสี่ยงต่ำ</a:t>
            </a:r>
          </a:p>
          <a:p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Cx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 Dilate 3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cms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on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IV 120 ml/hr.</a:t>
            </a:r>
            <a:endParaRPr lang="en-US" sz="16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30" name="กล่องข้อความ 2"/>
          <p:cNvSpPr txBox="1">
            <a:spLocks noChangeArrowheads="1"/>
          </p:cNvSpPr>
          <p:nvPr/>
        </p:nvSpPr>
        <p:spPr bwMode="auto">
          <a:xfrm>
            <a:off x="2654177" y="4035199"/>
            <a:ext cx="621679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YES</a:t>
            </a:r>
          </a:p>
        </p:txBody>
      </p:sp>
      <p:sp>
        <p:nvSpPr>
          <p:cNvPr id="131" name="กล่องข้อความ 2"/>
          <p:cNvSpPr txBox="1">
            <a:spLocks noChangeArrowheads="1"/>
          </p:cNvSpPr>
          <p:nvPr/>
        </p:nvSpPr>
        <p:spPr bwMode="auto">
          <a:xfrm>
            <a:off x="7092280" y="5445224"/>
            <a:ext cx="1164443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ต่อแผนที่ 2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32" name="กล่องข้อความ 2"/>
          <p:cNvSpPr txBox="1">
            <a:spLocks noChangeArrowheads="1"/>
          </p:cNvSpPr>
          <p:nvPr/>
        </p:nvSpPr>
        <p:spPr bwMode="auto">
          <a:xfrm>
            <a:off x="3635896" y="2382345"/>
            <a:ext cx="864096" cy="326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ทารกคลอด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33" name="ตัวเชื่อมต่อตรง 132"/>
          <p:cNvCxnSpPr/>
          <p:nvPr/>
        </p:nvCxnSpPr>
        <p:spPr>
          <a:xfrm>
            <a:off x="3983574" y="980736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ตัวเชื่อมต่อตรง 133"/>
          <p:cNvCxnSpPr/>
          <p:nvPr/>
        </p:nvCxnSpPr>
        <p:spPr>
          <a:xfrm>
            <a:off x="3983574" y="1384140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40" name="กล่องข้อความ 2"/>
          <p:cNvSpPr txBox="1">
            <a:spLocks noChangeArrowheads="1"/>
          </p:cNvSpPr>
          <p:nvPr/>
        </p:nvSpPr>
        <p:spPr bwMode="auto">
          <a:xfrm>
            <a:off x="3300822" y="3849429"/>
            <a:ext cx="1494133" cy="30911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en-US" sz="13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10 </a:t>
            </a:r>
            <a:r>
              <a:rPr lang="th-TH" sz="13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นาที รกคลอด</a:t>
            </a:r>
            <a:endParaRPr lang="en-US" sz="13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43" name="ลูกศรเชื่อมต่อแบบตรง 142"/>
          <p:cNvCxnSpPr/>
          <p:nvPr/>
        </p:nvCxnSpPr>
        <p:spPr>
          <a:xfrm>
            <a:off x="4069903" y="3731490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กล่องข้อความ 2"/>
          <p:cNvSpPr txBox="1">
            <a:spLocks noChangeArrowheads="1"/>
          </p:cNvSpPr>
          <p:nvPr/>
        </p:nvSpPr>
        <p:spPr bwMode="auto">
          <a:xfrm>
            <a:off x="1562043" y="5376593"/>
            <a:ext cx="4594133" cy="1364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2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**</a:t>
            </a:r>
            <a:r>
              <a:rPr lang="th-TH" sz="12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หมายเหตุ</a:t>
            </a:r>
          </a:p>
          <a:p>
            <a:pPr>
              <a:lnSpc>
                <a:spcPct val="115000"/>
              </a:lnSpc>
            </a:pP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คลึงมดลูกทุก 15 นาที จนครบ 2 ชม. จากนั้นทุก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V/S</a:t>
            </a: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15 นาที 4 ครั้ง, ทุก 30 นาที 2 ครั้ง, ทุก 1 ชม. จน </a:t>
            </a:r>
            <a:r>
              <a:rPr lang="en-US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stable </a:t>
            </a: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จากนั้น  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Observe  bleeding per vagina </a:t>
            </a: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1 ชม. จนครบ 2 ชม. จากนั้นทุก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200" dirty="0" err="1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หลังคลอด 4 ชม.</a:t>
            </a:r>
          </a:p>
          <a:p>
            <a:pPr>
              <a:lnSpc>
                <a:spcPct val="115000"/>
              </a:lnSpc>
            </a:pP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IVF</a:t>
            </a: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หลังคลอด </a:t>
            </a:r>
            <a:r>
              <a:rPr lang="th-TH" sz="900" dirty="0" smtClean="0">
                <a:effectLst/>
                <a:latin typeface="Times New Roman"/>
                <a:ea typeface="Calibri" panose="020F0502020204030204" pitchFamily="34" charset="0"/>
                <a:cs typeface="Browallia New" panose="020B0604020202020204" pitchFamily="34" charset="-34"/>
              </a:rPr>
              <a:t>≥ </a:t>
            </a:r>
            <a:r>
              <a:rPr lang="th-TH" sz="1200" dirty="0" smtClean="0">
                <a:effectLst/>
                <a:latin typeface="Times New Roman"/>
                <a:ea typeface="Calibri" panose="020F0502020204030204" pitchFamily="34" charset="0"/>
                <a:cs typeface="Browallia New" panose="020B0604020202020204" pitchFamily="34" charset="-34"/>
              </a:rPr>
              <a:t>8 ชม.</a:t>
            </a:r>
            <a:r>
              <a:rPr lang="th-TH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หมด</a:t>
            </a:r>
            <a:r>
              <a:rPr lang="en-US" sz="12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Off</a:t>
            </a:r>
            <a:endParaRPr lang="en-US" sz="12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3" name="กล่องข้อความ 2"/>
          <p:cNvSpPr txBox="1">
            <a:spLocks noChangeArrowheads="1"/>
          </p:cNvSpPr>
          <p:nvPr/>
        </p:nvSpPr>
        <p:spPr bwMode="auto">
          <a:xfrm>
            <a:off x="639770" y="4506350"/>
            <a:ext cx="3572190" cy="7228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4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* </a:t>
            </a:r>
            <a:r>
              <a:rPr lang="th-TH" sz="14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หมายเหตุ</a:t>
            </a:r>
          </a:p>
          <a:p>
            <a:r>
              <a:rPr lang="en-US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th-TH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ให้</a:t>
            </a:r>
            <a:r>
              <a:rPr lang="en-US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400" dirty="0" err="1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Methergine</a:t>
            </a:r>
            <a:r>
              <a:rPr lang="en-US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0.2 mg IV Slowly push (BP </a:t>
            </a:r>
            <a:r>
              <a:rPr lang="en-US" sz="1400" dirty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&lt;</a:t>
            </a:r>
            <a:r>
              <a:rPr lang="th-TH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140/90</a:t>
            </a:r>
            <a:r>
              <a:rPr lang="en-US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mmHg.)</a:t>
            </a:r>
          </a:p>
          <a:p>
            <a:r>
              <a:rPr lang="en-US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th-TH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ดูแลหลังคลอดตาม **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หมายเหตุ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9" name="กล่องข้อความ 2"/>
          <p:cNvSpPr txBox="1">
            <a:spLocks noChangeArrowheads="1"/>
          </p:cNvSpPr>
          <p:nvPr/>
        </p:nvSpPr>
        <p:spPr bwMode="auto">
          <a:xfrm>
            <a:off x="5940152" y="4509120"/>
            <a:ext cx="2376264" cy="62730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สวนปัสสาวะทำ 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Control cord  traction</a:t>
            </a:r>
          </a:p>
          <a:p>
            <a:pPr>
              <a:lnSpc>
                <a:spcPct val="115000"/>
              </a:lnSpc>
            </a:pPr>
            <a:r>
              <a:rPr lang="en-US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th-TH" sz="1400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รายงานแพทย์</a:t>
            </a:r>
            <a:endParaRPr lang="en-US" sz="1400" dirty="0"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65" name="กล่องข้อความ 2"/>
          <p:cNvSpPr txBox="1">
            <a:spLocks noChangeArrowheads="1"/>
          </p:cNvSpPr>
          <p:nvPr/>
        </p:nvSpPr>
        <p:spPr bwMode="auto">
          <a:xfrm>
            <a:off x="2195737" y="2924943"/>
            <a:ext cx="4104456" cy="79681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  เมื่อทารกคลอดไหล่หน้าให้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Oxytocin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10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unit IM</a:t>
            </a:r>
          </a:p>
          <a:p>
            <a:pPr>
              <a:lnSpc>
                <a:spcPct val="115000"/>
              </a:lnSpc>
            </a:pP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 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เมื่อทารกคลอดให้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Oxytocin 10 unit  </a:t>
            </a: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ใน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</a:t>
            </a:r>
            <a:r>
              <a:rPr lang="en-US" sz="1400" dirty="0" err="1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IV 100 ml/hr. 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7" name="ตัวเชื่อมต่อหักมุม 6"/>
          <p:cNvCxnSpPr>
            <a:stCxn id="128" idx="2"/>
            <a:endCxn id="132" idx="1"/>
          </p:cNvCxnSpPr>
          <p:nvPr/>
        </p:nvCxnSpPr>
        <p:spPr>
          <a:xfrm rot="16200000" flipH="1">
            <a:off x="2617292" y="1527029"/>
            <a:ext cx="249490" cy="17877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หักมุม 8"/>
          <p:cNvCxnSpPr>
            <a:stCxn id="127" idx="2"/>
            <a:endCxn id="132" idx="3"/>
          </p:cNvCxnSpPr>
          <p:nvPr/>
        </p:nvCxnSpPr>
        <p:spPr>
          <a:xfrm rot="5400000">
            <a:off x="5385275" y="1457798"/>
            <a:ext cx="202552" cy="197311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/>
          <p:nvPr/>
        </p:nvCxnSpPr>
        <p:spPr>
          <a:xfrm>
            <a:off x="7163692" y="5158769"/>
            <a:ext cx="0" cy="119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>
            <a:off x="6834472" y="1547064"/>
            <a:ext cx="1" cy="252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>
            <a:off x="1812328" y="1554412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1823163" y="1556792"/>
            <a:ext cx="50113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>
            <a:off x="4047888" y="2716267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ตัวเชื่อมต่อตรง 83"/>
          <p:cNvCxnSpPr/>
          <p:nvPr/>
        </p:nvCxnSpPr>
        <p:spPr>
          <a:xfrm>
            <a:off x="4044747" y="4149080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87" name="ตัวเชื่อมต่อตรง 86"/>
          <p:cNvCxnSpPr/>
          <p:nvPr/>
        </p:nvCxnSpPr>
        <p:spPr>
          <a:xfrm>
            <a:off x="2195736" y="4329080"/>
            <a:ext cx="4965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ลูกศรเชื่อมต่อแบบตรง 89"/>
          <p:cNvCxnSpPr/>
          <p:nvPr/>
        </p:nvCxnSpPr>
        <p:spPr>
          <a:xfrm>
            <a:off x="2195736" y="4329080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ลูกศรเชื่อมต่อแบบตรง 95"/>
          <p:cNvCxnSpPr/>
          <p:nvPr/>
        </p:nvCxnSpPr>
        <p:spPr>
          <a:xfrm>
            <a:off x="7161237" y="4334998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กล่องข้อความ 2"/>
          <p:cNvSpPr txBox="1">
            <a:spLocks noChangeArrowheads="1"/>
          </p:cNvSpPr>
          <p:nvPr/>
        </p:nvSpPr>
        <p:spPr bwMode="auto">
          <a:xfrm>
            <a:off x="5400354" y="4047293"/>
            <a:ext cx="676911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NO</a:t>
            </a:r>
          </a:p>
        </p:txBody>
      </p:sp>
      <p:sp>
        <p:nvSpPr>
          <p:cNvPr id="99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0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2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4" name="กล่องข้อความ 2"/>
          <p:cNvSpPr txBox="1">
            <a:spLocks noChangeArrowheads="1"/>
          </p:cNvSpPr>
          <p:nvPr/>
        </p:nvSpPr>
        <p:spPr bwMode="auto">
          <a:xfrm>
            <a:off x="7956376" y="1800256"/>
            <a:ext cx="936103" cy="5342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เสี่ยงสูง                          </a:t>
            </a:r>
          </a:p>
          <a:p>
            <a:pPr algn="ctr"/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ที่ต้อง</a:t>
            </a:r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Refer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7790058" y="2060848"/>
            <a:ext cx="1545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กล่องข้อความ 2"/>
          <p:cNvSpPr txBox="1">
            <a:spLocks noChangeArrowheads="1"/>
          </p:cNvSpPr>
          <p:nvPr/>
        </p:nvSpPr>
        <p:spPr bwMode="auto">
          <a:xfrm>
            <a:off x="7956377" y="2564904"/>
            <a:ext cx="938298" cy="4111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en-US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Refer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>
            <a:off x="8424205" y="2327700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3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3" name="ตัวเชื่อมต่อตรง 292"/>
          <p:cNvCxnSpPr/>
          <p:nvPr/>
        </p:nvCxnSpPr>
        <p:spPr>
          <a:xfrm>
            <a:off x="11557950" y="2349849"/>
            <a:ext cx="2" cy="111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กล่องข้อความ 2"/>
          <p:cNvSpPr txBox="1">
            <a:spLocks noChangeArrowheads="1"/>
          </p:cNvSpPr>
          <p:nvPr/>
        </p:nvSpPr>
        <p:spPr bwMode="auto">
          <a:xfrm>
            <a:off x="3156854" y="692696"/>
            <a:ext cx="1631170" cy="32839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TBL </a:t>
            </a:r>
            <a:r>
              <a:rPr lang="en-US" sz="1400" u="sng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&gt;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300 ml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7" name="กล่องข้อความ 2"/>
          <p:cNvSpPr txBox="1">
            <a:spLocks noChangeArrowheads="1"/>
          </p:cNvSpPr>
          <p:nvPr/>
        </p:nvSpPr>
        <p:spPr bwMode="auto">
          <a:xfrm>
            <a:off x="4699873" y="1463726"/>
            <a:ext cx="2742863" cy="5342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On </a:t>
            </a:r>
            <a:r>
              <a:rPr lang="en-US" sz="14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rate 200 ml/hr. 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เส้นใหม่</a:t>
            </a:r>
            <a:endParaRPr lang="en-US" sz="1400" dirty="0" smtClean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ช่วยแพทย์ล้วงรก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28" name="กล่องข้อความ 2"/>
          <p:cNvSpPr txBox="1">
            <a:spLocks noChangeArrowheads="1"/>
          </p:cNvSpPr>
          <p:nvPr/>
        </p:nvSpPr>
        <p:spPr bwMode="auto">
          <a:xfrm>
            <a:off x="1068058" y="1450039"/>
            <a:ext cx="1526273" cy="514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 ช่วยแพทย์ล้วงรก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 ประเมิน</a:t>
            </a:r>
            <a:r>
              <a:rPr lang="en-US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Bleeding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30" name="กล่องข้อความ 2"/>
          <p:cNvSpPr txBox="1">
            <a:spLocks noChangeArrowheads="1"/>
          </p:cNvSpPr>
          <p:nvPr/>
        </p:nvSpPr>
        <p:spPr bwMode="auto">
          <a:xfrm>
            <a:off x="4807165" y="908720"/>
            <a:ext cx="621679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YES</a:t>
            </a:r>
          </a:p>
        </p:txBody>
      </p:sp>
      <p:sp>
        <p:nvSpPr>
          <p:cNvPr id="131" name="กล่องข้อความ 2"/>
          <p:cNvSpPr txBox="1">
            <a:spLocks noChangeArrowheads="1"/>
          </p:cNvSpPr>
          <p:nvPr/>
        </p:nvSpPr>
        <p:spPr bwMode="auto">
          <a:xfrm>
            <a:off x="6228184" y="3080111"/>
            <a:ext cx="648072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Yes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32" name="กล่องข้อความ 2"/>
          <p:cNvSpPr txBox="1">
            <a:spLocks noChangeArrowheads="1"/>
          </p:cNvSpPr>
          <p:nvPr/>
        </p:nvSpPr>
        <p:spPr bwMode="auto">
          <a:xfrm>
            <a:off x="5524357" y="2204864"/>
            <a:ext cx="864096" cy="326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รกคลอด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34" name="ตัวเชื่อมต่อตรง 133"/>
          <p:cNvCxnSpPr/>
          <p:nvPr/>
        </p:nvCxnSpPr>
        <p:spPr>
          <a:xfrm>
            <a:off x="3983574" y="1052736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40" name="กล่องข้อความ 2"/>
          <p:cNvSpPr txBox="1">
            <a:spLocks noChangeArrowheads="1"/>
          </p:cNvSpPr>
          <p:nvPr/>
        </p:nvSpPr>
        <p:spPr bwMode="auto">
          <a:xfrm>
            <a:off x="5209338" y="2781403"/>
            <a:ext cx="1494133" cy="30911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Blood  loss  500 ml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5" name="กล่องข้อความ 2"/>
          <p:cNvSpPr txBox="1">
            <a:spLocks noChangeArrowheads="1"/>
          </p:cNvSpPr>
          <p:nvPr/>
        </p:nvSpPr>
        <p:spPr bwMode="auto">
          <a:xfrm>
            <a:off x="518562" y="4005064"/>
            <a:ext cx="4882103" cy="2304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ให้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IV load 500-1000 ml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ใน 30 นาที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ให้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+ oxytocin 10-20 unit IV 150 ml/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hr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etain 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foley’s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catheter (urine &gt; 0.5 ml/kg/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hr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ตวงทุก 1 ชม.)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ประเมินการหดรัดตัวของมดลูกทุก 15 นาที จนครบ 2 ชม. จากนั้นทุก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vital sign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15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นาที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x 2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ชม. จน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stable, 30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นาที 2 ครั้ง, 1 ชม. 2 ครั้ง, 2 ชม. 2 ครั้ง, จากนั้นทุก  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bleeding per vagina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ทุก 1 ชม. จนครบ 2 ชม. จากนั้นทุก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2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 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 25-30% 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ให้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PRC 2 unit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และ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&lt; 25%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หรือลดลง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&gt; 10%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(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refer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กรณีไม่มีเลือด)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Transfer to medical center if necessary refer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รพศ.</a:t>
            </a:r>
          </a:p>
          <a:p>
            <a:pPr>
              <a:lnSpc>
                <a:spcPct val="115000"/>
              </a:lnSpc>
            </a:pPr>
            <a:endParaRPr lang="th-TH" sz="13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  <a:p>
            <a:pPr>
              <a:lnSpc>
                <a:spcPct val="115000"/>
              </a:lnSpc>
            </a:pPr>
            <a:endParaRPr lang="en-US" sz="13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3" name="กล่องข้อความ 2"/>
          <p:cNvSpPr txBox="1">
            <a:spLocks noChangeArrowheads="1"/>
          </p:cNvSpPr>
          <p:nvPr/>
        </p:nvSpPr>
        <p:spPr bwMode="auto">
          <a:xfrm>
            <a:off x="683568" y="2781403"/>
            <a:ext cx="2276046" cy="36004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ปฏิบัติตามแนวทางการดูแลหลังคลอด**, *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9" name="กล่องข้อความ 2"/>
          <p:cNvSpPr txBox="1">
            <a:spLocks noChangeArrowheads="1"/>
          </p:cNvSpPr>
          <p:nvPr/>
        </p:nvSpPr>
        <p:spPr bwMode="auto">
          <a:xfrm>
            <a:off x="5652120" y="3501008"/>
            <a:ext cx="3024336" cy="28083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ประสาน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Refer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รพศ.</a:t>
            </a:r>
          </a:p>
          <a:p>
            <a:pPr>
              <a:lnSpc>
                <a:spcPct val="115000"/>
              </a:lnSpc>
            </a:pP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ให้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Cytotec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200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ไมโครกรัมเหน็บทวาร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ให้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Acetar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1,000 ml + oxytocin 10-20 unit  IV 100-150 ml/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hr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นาน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Hct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ประเมินปัสสาวะ 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ประเมินการหดรัดตัวของมดลูกทุก 15 นาที จนครบ 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2 ชม. จากนั้นทุก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ประเมิน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bleeding per vagina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1 ชม. จนครบ 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2 ชม. จากนั้นทุก 4 ชม. จนครบ 24 ชม.</a:t>
            </a:r>
          </a:p>
          <a:p>
            <a:pPr>
              <a:lnSpc>
                <a:spcPct val="115000"/>
              </a:lnSpc>
            </a:pP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- </a:t>
            </a:r>
            <a:r>
              <a:rPr lang="en-US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vital sign</a:t>
            </a:r>
            <a:r>
              <a:rPr lang="th-TH" sz="13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ทุก 15 นาที 4 ครั้ง, 30 นาที 2 ครั้ง, 1 ชม. 2 ครั้ง, 2 ชม. 2 ครั้ง จากนั้นทุก 4 ชม. จนครบ 24 ชม.</a:t>
            </a:r>
          </a:p>
          <a:p>
            <a:pPr>
              <a:lnSpc>
                <a:spcPct val="115000"/>
              </a:lnSpc>
            </a:pPr>
            <a:endParaRPr lang="en-US" sz="13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65" name="กล่องข้อความ 2"/>
          <p:cNvSpPr txBox="1">
            <a:spLocks noChangeArrowheads="1"/>
          </p:cNvSpPr>
          <p:nvPr/>
        </p:nvSpPr>
        <p:spPr bwMode="auto">
          <a:xfrm>
            <a:off x="1036787" y="2208727"/>
            <a:ext cx="1557544" cy="33820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Blood  loss  &lt;  300  ml.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54" name="ลูกศรเชื่อมต่อแบบตรง 53"/>
          <p:cNvCxnSpPr/>
          <p:nvPr/>
        </p:nvCxnSpPr>
        <p:spPr>
          <a:xfrm>
            <a:off x="5940152" y="1221617"/>
            <a:ext cx="1" cy="252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>
            <a:off x="1812328" y="1242655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 flipV="1">
            <a:off x="1823163" y="1221617"/>
            <a:ext cx="4116989" cy="3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>
            <a:off x="5940153" y="2011677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ตัวเชื่อมต่อตรง 83"/>
          <p:cNvCxnSpPr/>
          <p:nvPr/>
        </p:nvCxnSpPr>
        <p:spPr>
          <a:xfrm>
            <a:off x="5834131" y="3104984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87" name="ตัวเชื่อมต่อตรง 86"/>
          <p:cNvCxnSpPr/>
          <p:nvPr/>
        </p:nvCxnSpPr>
        <p:spPr>
          <a:xfrm>
            <a:off x="2843808" y="3284984"/>
            <a:ext cx="2990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ลูกศรเชื่อมต่อแบบตรง 89"/>
          <p:cNvCxnSpPr/>
          <p:nvPr/>
        </p:nvCxnSpPr>
        <p:spPr>
          <a:xfrm>
            <a:off x="2843808" y="3302984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ลูกศรเชื่อมต่อแบบตรง 95"/>
          <p:cNvCxnSpPr/>
          <p:nvPr/>
        </p:nvCxnSpPr>
        <p:spPr>
          <a:xfrm>
            <a:off x="5969710" y="2546928"/>
            <a:ext cx="0" cy="18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กล่องข้อความ 2"/>
          <p:cNvSpPr txBox="1">
            <a:spLocks noChangeArrowheads="1"/>
          </p:cNvSpPr>
          <p:nvPr/>
        </p:nvSpPr>
        <p:spPr bwMode="auto">
          <a:xfrm>
            <a:off x="6503630" y="2044595"/>
            <a:ext cx="676911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NO</a:t>
            </a:r>
          </a:p>
        </p:txBody>
      </p:sp>
      <p:sp>
        <p:nvSpPr>
          <p:cNvPr id="31" name="กล่องข้อความ 2"/>
          <p:cNvSpPr txBox="1">
            <a:spLocks noChangeArrowheads="1"/>
          </p:cNvSpPr>
          <p:nvPr/>
        </p:nvSpPr>
        <p:spPr bwMode="auto">
          <a:xfrm>
            <a:off x="4096264" y="171913"/>
            <a:ext cx="1164443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ต่อจากแผ่น 1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>
            <a:off x="3964820" y="188640"/>
            <a:ext cx="0" cy="481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กล่องข้อความ 2"/>
          <p:cNvSpPr txBox="1">
            <a:spLocks noChangeArrowheads="1"/>
          </p:cNvSpPr>
          <p:nvPr/>
        </p:nvSpPr>
        <p:spPr bwMode="auto">
          <a:xfrm>
            <a:off x="2087409" y="872181"/>
            <a:ext cx="676911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NO</a:t>
            </a:r>
          </a:p>
        </p:txBody>
      </p:sp>
      <p:cxnSp>
        <p:nvCxnSpPr>
          <p:cNvPr id="39" name="ลูกศรเชื่อมต่อแบบตรง 38"/>
          <p:cNvCxnSpPr/>
          <p:nvPr/>
        </p:nvCxnSpPr>
        <p:spPr>
          <a:xfrm>
            <a:off x="1812328" y="1960531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กล่องข้อความ 2"/>
          <p:cNvSpPr txBox="1">
            <a:spLocks noChangeArrowheads="1"/>
          </p:cNvSpPr>
          <p:nvPr/>
        </p:nvSpPr>
        <p:spPr bwMode="auto">
          <a:xfrm>
            <a:off x="7136436" y="2220353"/>
            <a:ext cx="864096" cy="326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Refer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ลูกศรเชื่อมต่อแบบตรง 10"/>
          <p:cNvCxnSpPr>
            <a:stCxn id="132" idx="3"/>
          </p:cNvCxnSpPr>
          <p:nvPr/>
        </p:nvCxnSpPr>
        <p:spPr>
          <a:xfrm flipV="1">
            <a:off x="6388453" y="2368151"/>
            <a:ext cx="73983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>
            <a:off x="2764320" y="1844824"/>
            <a:ext cx="2664524" cy="505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/>
          <p:nvPr/>
        </p:nvCxnSpPr>
        <p:spPr>
          <a:xfrm>
            <a:off x="1831194" y="2546928"/>
            <a:ext cx="0" cy="2086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กล่องข้อความ 2"/>
          <p:cNvSpPr txBox="1">
            <a:spLocks noChangeArrowheads="1"/>
          </p:cNvSpPr>
          <p:nvPr/>
        </p:nvSpPr>
        <p:spPr bwMode="auto">
          <a:xfrm>
            <a:off x="2217320" y="3483024"/>
            <a:ext cx="1202552" cy="326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/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มีภาวะ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Shock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48" name="ตัวเชื่อมต่อตรง 47"/>
          <p:cNvCxnSpPr/>
          <p:nvPr/>
        </p:nvCxnSpPr>
        <p:spPr>
          <a:xfrm>
            <a:off x="2843808" y="3825064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49" name="ลูกศรเชื่อมต่อแบบตรง 48"/>
          <p:cNvCxnSpPr/>
          <p:nvPr/>
        </p:nvCxnSpPr>
        <p:spPr>
          <a:xfrm>
            <a:off x="6289041" y="3104984"/>
            <a:ext cx="0" cy="39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ลูกศรเชื่อมต่อแบบตรง 50"/>
          <p:cNvCxnSpPr/>
          <p:nvPr/>
        </p:nvCxnSpPr>
        <p:spPr>
          <a:xfrm flipH="1">
            <a:off x="3031470" y="2935960"/>
            <a:ext cx="21295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กล่องข้อความ 2"/>
          <p:cNvSpPr txBox="1">
            <a:spLocks noChangeArrowheads="1"/>
          </p:cNvSpPr>
          <p:nvPr/>
        </p:nvSpPr>
        <p:spPr bwMode="auto">
          <a:xfrm>
            <a:off x="3751073" y="2636912"/>
            <a:ext cx="676911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NO</a:t>
            </a:r>
          </a:p>
        </p:txBody>
      </p:sp>
      <p:cxnSp>
        <p:nvCxnSpPr>
          <p:cNvPr id="22" name="ตัวเชื่อมต่อตรง 21"/>
          <p:cNvCxnSpPr/>
          <p:nvPr/>
        </p:nvCxnSpPr>
        <p:spPr>
          <a:xfrm>
            <a:off x="2616633" y="1707389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/>
          <p:nvPr/>
        </p:nvCxnSpPr>
        <p:spPr>
          <a:xfrm flipV="1">
            <a:off x="3204881" y="1242655"/>
            <a:ext cx="0" cy="458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3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3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41" name="ลูกศรเชื่อมต่อแบบตรง 40"/>
          <p:cNvCxnSpPr/>
          <p:nvPr/>
        </p:nvCxnSpPr>
        <p:spPr>
          <a:xfrm>
            <a:off x="5118003" y="6525344"/>
            <a:ext cx="1" cy="252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 flipV="1">
            <a:off x="2641379" y="6525344"/>
            <a:ext cx="4116989" cy="3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/>
          <p:nvPr/>
        </p:nvCxnSpPr>
        <p:spPr>
          <a:xfrm>
            <a:off x="2639705" y="6345344"/>
            <a:ext cx="0" cy="180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45" name="ตัวเชื่อมต่อตรง 44"/>
          <p:cNvCxnSpPr/>
          <p:nvPr/>
        </p:nvCxnSpPr>
        <p:spPr>
          <a:xfrm>
            <a:off x="6751290" y="6309320"/>
            <a:ext cx="0" cy="2197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50" name="กล่องข้อความ 2"/>
          <p:cNvSpPr txBox="1">
            <a:spLocks noChangeArrowheads="1"/>
          </p:cNvSpPr>
          <p:nvPr/>
        </p:nvSpPr>
        <p:spPr bwMode="auto">
          <a:xfrm>
            <a:off x="5280160" y="6471027"/>
            <a:ext cx="1164443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ต่อแผ่นที่ 3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61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3588902" y="781431"/>
            <a:ext cx="1631170" cy="72008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วางแผนจำหน่าย</a:t>
            </a:r>
          </a:p>
          <a:p>
            <a:pPr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วางแผนครอบครัว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4528312" y="260648"/>
            <a:ext cx="1164443" cy="38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444"/>
              </a:spcAft>
            </a:pPr>
            <a:r>
              <a:rPr lang="th-TH" sz="1400" dirty="0" smtClean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ต่อจากแผ่นที่ </a:t>
            </a:r>
            <a:r>
              <a:rPr lang="th-TH" sz="1400" dirty="0"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2</a:t>
            </a:r>
            <a:endParaRPr lang="en-US" sz="1400" dirty="0"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4396868" y="277375"/>
            <a:ext cx="0" cy="481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กล่องข้อความ 2"/>
          <p:cNvSpPr txBox="1">
            <a:spLocks noChangeArrowheads="1"/>
          </p:cNvSpPr>
          <p:nvPr/>
        </p:nvSpPr>
        <p:spPr bwMode="auto">
          <a:xfrm>
            <a:off x="3581283" y="1789543"/>
            <a:ext cx="1631170" cy="50405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จำหน่าย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>
            <a:off x="4404487" y="1501511"/>
            <a:ext cx="0" cy="260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กล่องข้อความ 2"/>
          <p:cNvSpPr txBox="1">
            <a:spLocks noChangeArrowheads="1"/>
          </p:cNvSpPr>
          <p:nvPr/>
        </p:nvSpPr>
        <p:spPr bwMode="auto">
          <a:xfrm>
            <a:off x="3590592" y="2592517"/>
            <a:ext cx="163117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2080" tIns="66040" rIns="132080" bIns="6604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ติดตามประเมิน 7 วัน</a:t>
            </a:r>
          </a:p>
          <a:p>
            <a:pPr algn="ctr">
              <a:lnSpc>
                <a:spcPct val="115000"/>
              </a:lnSpc>
            </a:pP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หลังคลอด</a:t>
            </a:r>
            <a:endParaRPr lang="en-US" sz="1600" dirty="0">
              <a:solidFill>
                <a:prstClr val="black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4406177" y="2293599"/>
            <a:ext cx="0" cy="260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วงรี 11"/>
          <p:cNvSpPr/>
          <p:nvPr/>
        </p:nvSpPr>
        <p:spPr>
          <a:xfrm>
            <a:off x="3347864" y="2565157"/>
            <a:ext cx="2160240" cy="7474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4" name="กล่องข้อความ 2"/>
          <p:cNvSpPr txBox="1">
            <a:spLocks noChangeArrowheads="1"/>
          </p:cNvSpPr>
          <p:nvPr/>
        </p:nvSpPr>
        <p:spPr bwMode="auto">
          <a:xfrm>
            <a:off x="7983224" y="6022999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4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5733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696" y="620688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64152"/>
              </p:ext>
            </p:extLst>
          </p:nvPr>
        </p:nvGraphicFramePr>
        <p:xfrm>
          <a:off x="395536" y="1388328"/>
          <a:ext cx="836563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323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276113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70148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425371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482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การออกแบบกระบวนการ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512906">
                <a:tc>
                  <a:txBody>
                    <a:bodyPr/>
                    <a:lstStyle/>
                    <a:p>
                      <a:pPr marL="0" indent="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 การประเมิน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-ผู้คลอดได้รับการประเมินที่ถูกต้องและ 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Early Detect</a:t>
                      </a: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หลังทารกคลอดอย่างว่องไว</a:t>
                      </a: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-การประเมินซ้ำอย่างเหมาะสม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อัตราตกเลือดจาก 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uterine </a:t>
                      </a:r>
                      <a:r>
                        <a:rPr lang="en-US" sz="1400" dirty="0" err="1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atony</a:t>
                      </a: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</a:t>
                      </a: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อัตรามารดาตกเลือดจากเศษ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รกค้าง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-อัตรามารดาได้รับการประเมิน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Uterine</a:t>
                      </a:r>
                      <a:r>
                        <a:rPr lang="en-US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</a:t>
                      </a:r>
                      <a:r>
                        <a:rPr lang="en-US" sz="1400" baseline="0" dirty="0" err="1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atony</a:t>
                      </a: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</a:t>
                      </a:r>
                      <a:r>
                        <a:rPr lang="en-US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blood  loss,</a:t>
                      </a: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</a:t>
                      </a:r>
                      <a:r>
                        <a:rPr lang="en-US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V/S</a:t>
                      </a: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ครบตามแนวทาง</a:t>
                      </a:r>
                      <a:endParaRPr lang="en-US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ซักประวัติและบันทึกครรภ์เสี่ยงในครรภ์ก่อนตั้งแต่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ANC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และแรกรับที่ห้องคลอด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ประเมิน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HF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ร่วมกันโดยพยาบาล 2 คน	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ประเมิน 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HF  4/4  &gt;  Notify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แพทย์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ประเมิน  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EFW &gt; 3,800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กรัม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Notify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แพทย์   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กลุ่มเสี่ยงสูงเปิดเส้น  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IVF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ด้วย </a:t>
                      </a:r>
                      <a:r>
                        <a:rPr lang="en-US" altLang="th-TH" sz="1400" dirty="0" err="1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Acetar</a:t>
                      </a:r>
                      <a:r>
                        <a:rPr lang="en-US" altLang="th-TH" sz="1400" baseline="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1,000</a:t>
                      </a:r>
                      <a:r>
                        <a:rPr lang="th-TH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lang="en-US" altLang="th-TH" sz="1400" dirty="0" smtClean="0">
                          <a:solidFill>
                            <a:prstClr val="black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ml IV rate 120 ml/hr.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th-TH" sz="1400" dirty="0" smtClean="0">
                        <a:solidFill>
                          <a:prstClr val="black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Char char="-"/>
                      </a:pPr>
                      <a:endParaRPr lang="en-US" altLang="th-TH" sz="1400" dirty="0" smtClean="0">
                        <a:solidFill>
                          <a:prstClr val="black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th-TH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UPC" panose="020B0604020202020204" pitchFamily="34" charset="-34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Early  detect 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ในราย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Blood  loss  </a:t>
                      </a:r>
                      <a:r>
                        <a:rPr kumimoji="0" lang="en-US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&gt;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300 ml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โทรรายงานแพทย์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ประเมินพบ 10 นาที หลังทารกคลอดรายเสี่ยงสูงรกไม่คลอดและในรายเสี่ยงต่ำ  20 นาที รกไม่คลอด โทรตามแพทย์ล้วงรก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ปรับเปลี่ยนประเมินพบ 10 นาที หลังทารกคลอดรกไม่คลอด/คลอดไม่ครบทุกราย ให้โทรตามแพทย์ล้วงรก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ประสานงานกับ รพศ. ปรับเกณฑ์การส่งต่อในรายที่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Hct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.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&lt;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30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%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และในรายที่ประเมินพบสงสัยรกติดแน่นมาก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หลังพบ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Blood loss </a:t>
                      </a:r>
                      <a:r>
                        <a:rPr kumimoji="0" lang="en-US" altLang="th-TH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&gt;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300 ml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ประเมิน</a:t>
                      </a:r>
                      <a:r>
                        <a:rPr kumimoji="0" lang="en-US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V/S </a:t>
                      </a:r>
                      <a:r>
                        <a:rPr kumimoji="0" lang="th-TH" alt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ทุก 5 นาที จนเย็บแผลเสร็จ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จัดทำนวัตกรรม วงล้อตวงเลือด เพื่อประเมิน</a:t>
                      </a: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blood loss</a:t>
                      </a:r>
                      <a:r>
                        <a:rPr lang="th-TH" sz="14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บนผ้า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5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4220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696" y="233789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29587"/>
              </p:ext>
            </p:extLst>
          </p:nvPr>
        </p:nvGraphicFramePr>
        <p:xfrm>
          <a:off x="305626" y="764704"/>
          <a:ext cx="871297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042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177489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842777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4210662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482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การออกแบบกระบวนการ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188276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การวางแผนดูแลรักษา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-ผู้คลอดได้รับการวางแผนการดูแลอย่างถูกต้อง เหมาะสม ได้รับการรักษาทันท่วงที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อัตราการเกิด</a:t>
                      </a:r>
                      <a:r>
                        <a:rPr lang="en-US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PPH with Shock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ปรับแนวทางการให้ยาช่วยให้มดลูกหดรัดตัวโดยทุกรายให้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Oxytocin 10 unit IM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เมื่อทารกคลอดไหล่หน้า และหลังทารกคลอดให้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Oxytocin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 อีก 10 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unit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ใน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IVF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ปรับ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rate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100 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ml/hr. </a:t>
                      </a:r>
                      <a:endParaRPr kumimoji="0" lang="th-TH" altLang="th-TH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UPC" panose="020B0604020202020204" pitchFamily="34" charset="-34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เมื่อรกคลอดแล้วให้ </a:t>
                      </a:r>
                      <a:r>
                        <a:rPr kumimoji="0" lang="en-US" altLang="th-TH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Methergine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0.2 mg IV slowly push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ทุกราย (ยกเว้นกรณี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BP &gt; 140/90 mmHg.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และในราย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on ARV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) </a:t>
                      </a:r>
                      <a:endParaRPr kumimoji="0" lang="en-US" altLang="th-TH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UPC" panose="020B0604020202020204" pitchFamily="34" charset="-34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ในรายที่มี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Blood loss </a:t>
                      </a:r>
                      <a:r>
                        <a:rPr kumimoji="0" lang="en-US" altLang="th-TH" sz="13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&gt;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300 ml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ให้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Acetar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1,000 ML IV  1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20 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ml/hr. 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(เปิดเส้นใหม่)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- ปรับในรายที่ 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Blood loss </a:t>
                      </a:r>
                      <a:r>
                        <a:rPr kumimoji="0" lang="en-US" altLang="th-TH" sz="13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&gt;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300 ml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ให้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kumimoji="0" lang="en-US" altLang="th-TH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Acetar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 1000 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ml IV rate  200 ml/hr.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จัดระบบการตามแพทย์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Second  call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กำหนดแนวทางประเมินมารดาเสี่ยงต่อรกติดแน่น รายงานแพทย์เมื่อรับใหม่ และตามแพทย์เมื่อทารกคลอด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Refer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รพศ. เมื่อมีความจำเป็นต้องได้รับเลือด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ANC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กำหนด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Early  warning Sign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lang="en-US" altLang="th-TH" sz="1300" dirty="0" err="1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Hct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&lt; 30%  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ส่งพบแพทย์, </a:t>
                      </a:r>
                      <a:r>
                        <a:rPr lang="en-US" altLang="th-TH" sz="1300" dirty="0" err="1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Hct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&lt; 25%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Admit 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ให้เลือด</a:t>
                      </a:r>
                      <a:endParaRPr lang="en-US" altLang="th-TH" sz="1300" dirty="0" smtClean="0"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LR  </a:t>
                      </a:r>
                      <a:r>
                        <a:rPr lang="en-US" altLang="th-TH" sz="1300" dirty="0" err="1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Hct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&lt; 30% 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มีระบบประสานการส่งต่อ รพศ. ก่อนคลอด 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PPH </a:t>
                      </a: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จำเป็นให้เลือดประสานส่งต่อ</a:t>
                      </a:r>
                      <a:r>
                        <a:rPr lang="th-TH" altLang="th-TH" sz="1300" baseline="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รพศ. เพื่อให้เลือด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th-TH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 ปรับแนวทางในราย</a:t>
                      </a:r>
                      <a:r>
                        <a:rPr lang="en-US" altLang="th-TH" sz="130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blood</a:t>
                      </a:r>
                      <a:r>
                        <a:rPr lang="en-US" altLang="th-TH" sz="1300" baseline="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loss 500 ml. </a:t>
                      </a:r>
                      <a:r>
                        <a:rPr lang="th-TH" altLang="th-TH" sz="1300" baseline="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แจ้งแพทย์เวร ประสาน</a:t>
                      </a:r>
                      <a:r>
                        <a:rPr lang="en-US" altLang="th-TH" sz="1300" baseline="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refer</a:t>
                      </a:r>
                      <a:r>
                        <a:rPr lang="th-TH" altLang="th-TH" sz="1300" baseline="0" dirty="0" smtClean="0"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รพศ.</a:t>
                      </a:r>
                      <a:endParaRPr lang="th-TH" sz="13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11464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 สมรรถนะแพทย์/พยาบาล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แพทย์/พยาบาลมีความชำนาญในการทำคลอดรก, ล้วงรก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และการประเมินการฉีกขาดของช่องทางคลอด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อัตราการตกเลือดจากการมีเศษรกค้าง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อัตราการตกเลือดจากช่องทางคลอดฉีกขาด</a:t>
                      </a:r>
                      <a:endParaRPr lang="th-TH" sz="14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-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 ฝึกทักษะพยาบาลในการทำ 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Control cord traction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- จัดระบบการโทรปรึกษาแพทย์เฉพาะทางกับ รพ.แม่ข่าย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- ฝึกทักษะการทำ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 Balloon  </a:t>
                      </a:r>
                      <a:r>
                        <a:rPr kumimoji="0" lang="en-US" altLang="th-TH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tamponade</a:t>
                      </a:r>
                      <a:r>
                        <a:rPr kumimoji="0" lang="en-US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  </a:t>
                      </a:r>
                      <a:r>
                        <a:rPr kumimoji="0" lang="th-TH" altLang="th-TH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UPC" pitchFamily="34" charset="-34"/>
                          <a:ea typeface="+mn-ea"/>
                          <a:cs typeface="BrowalliaUPC" pitchFamily="34" charset="-34"/>
                        </a:rPr>
                        <a:t>(2562)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sz="1300" dirty="0" smtClean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- </a:t>
                      </a:r>
                      <a:r>
                        <a:rPr lang="th-TH" altLang="th-TH" sz="1300" dirty="0" smtClean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หากแพทย์เจ้าของเวรไม่สามารถประเมิน</a:t>
                      </a:r>
                      <a:r>
                        <a:rPr lang="en-US" altLang="th-TH" sz="1300" dirty="0" smtClean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 tear</a:t>
                      </a:r>
                      <a:r>
                        <a:rPr lang="th-TH" altLang="th-TH" sz="1300" dirty="0" smtClean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 ได้  ให้ตามแพทย์ชำนาญกว่า</a:t>
                      </a:r>
                      <a:endParaRPr lang="th-TH" altLang="th-TH" sz="1300" dirty="0">
                        <a:solidFill>
                          <a:schemeClr val="tx1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244408" y="6384751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6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9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509143"/>
            <a:ext cx="7886700" cy="471585"/>
          </a:xfrm>
        </p:spPr>
        <p:txBody>
          <a:bodyPr>
            <a:normAutofit fontScale="90000"/>
          </a:bodyPr>
          <a:lstStyle/>
          <a:p>
            <a:pPr lvl="0" algn="ctr" eaLnBrk="0" hangingPunct="0">
              <a:lnSpc>
                <a:spcPct val="100000"/>
              </a:lnSpc>
              <a:spcBef>
                <a:spcPts val="0"/>
              </a:spcBef>
            </a:pP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08466"/>
              </p:ext>
            </p:extLst>
          </p:nvPr>
        </p:nvGraphicFramePr>
        <p:xfrm>
          <a:off x="467544" y="1484784"/>
          <a:ext cx="8365629" cy="4028267"/>
        </p:xfrm>
        <a:graphic>
          <a:graphicData uri="http://schemas.openxmlformats.org/drawingml/2006/table">
            <a:tbl>
              <a:tblPr firstRow="1" bandRow="1"/>
              <a:tblGrid>
                <a:gridCol w="32458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3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95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14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26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/>
                <a:gridCol w="660773"/>
              </a:tblGrid>
              <a:tr h="57209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ตัวชี้วัด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Browallia New" pitchFamily="34" charset="-34"/>
                          <a:cs typeface="Browallia New" pitchFamily="34" charset="-34"/>
                        </a:rPr>
                        <a:t>หมาย</a:t>
                      </a:r>
                      <a:endParaRPr lang="th-TH" sz="18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2562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2563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2564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2565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2566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Browallia New" pitchFamily="34" charset="-34"/>
                          <a:cs typeface="Browallia New" pitchFamily="34" charset="-34"/>
                        </a:rPr>
                        <a:t>2567</a:t>
                      </a:r>
                      <a:endParaRPr lang="th-TH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04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 อัตรามารดาตกเลือดหลังคลอด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4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0.43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0.93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0.31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0.39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0.89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0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 </a:t>
                      </a:r>
                      <a:r>
                        <a:rPr lang="th-TH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อัตรามารดาตกเลือดหลังคลอดร่วมกับมีภาวะ</a:t>
                      </a:r>
                      <a:r>
                        <a:rPr lang="en-US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Shock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0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0.43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0.31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0.39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0.89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0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 </a:t>
                      </a: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อัตรามารดาได้รับการประเมิน</a:t>
                      </a:r>
                      <a:r>
                        <a:rPr lang="en-US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Uterine </a:t>
                      </a:r>
                      <a:r>
                        <a:rPr lang="en-US" sz="1800" baseline="0" dirty="0" err="1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atony</a:t>
                      </a:r>
                      <a:r>
                        <a:rPr lang="en-US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, blood loss, V/S</a:t>
                      </a:r>
                      <a:r>
                        <a:rPr lang="th-TH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ครบตามแนวทาง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041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4. อัตรามารดาตกเลือดจากรกค้าง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4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0.43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0.93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0.39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0.8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5. อัตรามารดาตกเลือดจาก</a:t>
                      </a:r>
                      <a:r>
                        <a:rPr lang="en-US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Uterine </a:t>
                      </a:r>
                      <a:r>
                        <a:rPr lang="en-US" sz="1800" baseline="0" dirty="0" err="1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atony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lang="en-US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4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6. </a:t>
                      </a:r>
                      <a:r>
                        <a:rPr lang="th-TH" sz="18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อัตรามารดาตกเลือดจากช่องทางคลอดฉีกขาด</a:t>
                      </a:r>
                      <a:endParaRPr lang="en-US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</a:t>
                      </a:r>
                      <a:r>
                        <a:rPr lang="en-US" sz="1800" baseline="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4</a:t>
                      </a:r>
                      <a:endParaRPr lang="th-TH" sz="1800" dirty="0"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0.31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253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22201"/>
            <a:ext cx="8208912" cy="543594"/>
          </a:xfrm>
        </p:spPr>
        <p:txBody>
          <a:bodyPr>
            <a:normAutofit/>
          </a:bodyPr>
          <a:lstStyle/>
          <a:p>
            <a:pPr algn="ctr"/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sz="4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568" y="764704"/>
            <a:ext cx="78488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อัตราการเกิด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PPH</a:t>
            </a:r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 ด้วย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10" name="แผนภูมิ 9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w16se="http://schemas.microsoft.com/office/word/2015/wordml/symex" xmlns:a16="http://schemas.microsoft.com/office/drawing/2014/main" xmlns:arto="http://schemas.microsoft.com/office/word/2006/arto" xmlns:lc="http://schemas.openxmlformats.org/drawingml/2006/lockedCanvas" id="{FBDBB9C3-D7DD-448B-BB4F-A340A8F31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5094176"/>
              </p:ext>
            </p:extLst>
          </p:nvPr>
        </p:nvGraphicFramePr>
        <p:xfrm>
          <a:off x="827584" y="141277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8244408" y="6237312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8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6839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86700" cy="792088"/>
          </a:xfrm>
        </p:spPr>
        <p:txBody>
          <a:bodyPr>
            <a:normAutofit/>
          </a:bodyPr>
          <a:lstStyle/>
          <a:p>
            <a:pPr lvl="0" algn="ctr" eaLnBrk="0" hangingPunct="0">
              <a:lnSpc>
                <a:spcPct val="100000"/>
              </a:lnSpc>
              <a:spcBef>
                <a:spcPts val="0"/>
              </a:spcBef>
            </a:pP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4221" y="883047"/>
            <a:ext cx="8712968" cy="5760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</a:t>
            </a:r>
            <a:endParaRPr lang="th-TH" sz="1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 4  ปี  2562  และ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 1  ปี  2563  พบตกเลือด 2 ราย เป็นกลุ่มเสี่ยงสูง  ครรภ์ที่ 4 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chronic  HT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รกติดแน่นมาก  ต้อง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Refer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ไป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รพศ. เพื่อล้วงรก,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อีก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ราย รกค้างจากรกเกาะเยื่อหุ้มรก ต้องใช้เวลาล้วงรกนาน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    แพทย์ทักษะน้อย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ปรับแนวทาง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- ส่งแพทย์และพยาบาลไปอบรมเพิ่มทักษะการทำคลอด,  การ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Stop bleed,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Balloon </a:t>
            </a:r>
            <a:r>
              <a:rPr lang="en-US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Tamponade</a:t>
            </a:r>
            <a:endParaRPr lang="en-US" sz="1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    ไม่พบอัตราตกเลือดหลังคลอด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 1, 3  ปี 2563  พบตกเลือด 2 ราย เป็นมารดาครรภ์เสี่ยงสูง  - สาเหตุมารดารกติดแน่นและใช้เวลาในการล้วงรกนาน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ปรับแนวทาง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-  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จัดทำแนวทางประเมินมารดาเสี่ยงต่อรกติดแน่น รายงานแพทย์เมื่อรับใหม่ และตามแพทย์เมื่อทารกคลอด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</a:t>
            </a:r>
            <a:r>
              <a:rPr lang="th-TH" altLang="th-TH" sz="1400" b="1" u="sng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ผลลัพธ์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ไม่พบอัตราตกเลือดใน</a:t>
            </a:r>
            <a:r>
              <a:rPr lang="th-TH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ไตรมาส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  4  ปี  2563  และในปี  2564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</a:t>
            </a:r>
            <a:r>
              <a:rPr lang="th-TH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ไตรมาส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 4  ปี 2565  พบตกเลือด 1 ราย  เป็นมารดา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G1P0  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มีภาวะ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Prolong  2</a:t>
            </a:r>
            <a:r>
              <a:rPr lang="en-US" altLang="th-TH" sz="1400" baseline="30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nd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stage  of  </a:t>
            </a:r>
            <a:r>
              <a:rPr lang="en-US" altLang="th-TH" sz="1400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labour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,  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ทารกคลอดน้ำหนัก 3,700 กรัม  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มารดา  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Laceration of cervix, TBL 1,500 ml.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ประสาน </a:t>
            </a:r>
            <a:r>
              <a:rPr lang="en-US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refer</a:t>
            </a:r>
            <a:r>
              <a:rPr lang="th-TH" altLang="th-TH" sz="1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รพศ.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  ประเมินน้ำหนักทารกในครรภ์ผิดพลาด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, Prolong  2</a:t>
            </a:r>
            <a:r>
              <a:rPr lang="en-US" sz="1400" baseline="30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nd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stage  of  </a:t>
            </a:r>
            <a:r>
              <a:rPr lang="en-US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labour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, Laceration  of  cervix ,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ประเมิน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blood  loss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ล่าช้า 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แพทย์ขาดประสบการณ์ในการประเมินการฉีดขาดของช่องทางคลอด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ปรับแนวทาง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- แรกรับประเมินน้ำหนักทารกในครรภ์โดยพยาบาล 2 คน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 - ใส่ถุงตวงเลือดขณะเย็บแผล  เพื่อประเมิน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blood  loss,  blood  loss  500  ml.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ประสาน 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refer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รพศ.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 - ตามแพทย์ผู้ชำนาญการกว่าช่วยประเมินการฉีดขากของช่องทางคลอด  </a:t>
            </a:r>
            <a:endParaRPr lang="en-US" sz="1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ไม่พบอัตรา 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PPH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เพิ่มในปี 2565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1 ปี 2566 พบตกเลือด 1 ราย มารดา อายุ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22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ปี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G4P2A1 GA 39 </a:t>
            </a:r>
            <a:r>
              <a:rPr lang="en-US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wk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by LMP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มีภาวะรกติดแน่นมาก แพทย์ทำ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cord traction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ไม่สำเร็จ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EBL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5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00 ml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แพทย์ประสาน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refer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รพศ.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TBL 800 ml</a:t>
            </a:r>
            <a:endParaRPr lang="th-TH" sz="1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รกติดแน่นมาก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ปรับแนวทาง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ปฎิบัติ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ตามแนวทางเดิม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ไม่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พบอัตรา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PPH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ในปี 2566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2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3 และ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4 </a:t>
            </a:r>
            <a:endParaRPr lang="th-TH" sz="1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1 ปี 2567 พบตกเลือด 1 ราย มารดา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G2P1 GA35</a:t>
            </a:r>
            <a:r>
              <a:rPr lang="en-US" sz="1400" baseline="30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+2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wks. By LMP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มีภาวะรกติดแน่นมาก แพทย์ล้วงรกไม่สำเร็จ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EBL 500 ml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แพทย์ประสาน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Refer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รพศ.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ปัญหา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รกติดแน่นมาก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ปรับแนวทาง</a:t>
            </a:r>
            <a:r>
              <a:rPr lang="th-TH" sz="1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ปฏิบัติตามแนวทางเดิม จัดทำนวัตกรรม วงล้อตวงเลือด ประเมิน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blood loss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ในผ้า เพิ่มความรวดเร็วและแม่นยำในการประเมิน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blood loss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มากยิ่งขึ้น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14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ไม่พบอัตรา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PPH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ใน</a:t>
            </a:r>
            <a:r>
              <a:rPr lang="th-TH" sz="1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ไตรมาส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2 ปี 2567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388424" y="6429375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9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7235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2103</Words>
  <Application>Microsoft Office PowerPoint</Application>
  <PresentationFormat>นำเสนอทางหน้าจอ (4:3)</PresentationFormat>
  <Paragraphs>349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5" baseType="lpstr">
      <vt:lpstr>ชุดรูปแบบของ Office</vt:lpstr>
      <vt:lpstr>3_Office Theme</vt:lpstr>
      <vt:lpstr>4_Office Theme</vt:lpstr>
      <vt:lpstr>5_Office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ผลลัพธ์และการพัฒนาที่ผ่านมา (Performance &amp; Interventions)</vt:lpstr>
      <vt:lpstr>ผลลัพธ์และการพัฒนาที่ผ่านมา (Performance &amp; Interventions)</vt:lpstr>
      <vt:lpstr>ผลลัพธ์และการพัฒนาที่ผ่านมา (Performance &amp; Interventions)</vt:lpstr>
      <vt:lpstr>ผลลัพธ์และการพัฒนาที่ผ่านมา (Performance &amp; Interventions)</vt:lpstr>
      <vt:lpstr>ผลลัพธ์และการพัฒนาที่ผ่านมา (Performance &amp; Interventions)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pranee</dc:creator>
  <cp:lastModifiedBy>pc</cp:lastModifiedBy>
  <cp:revision>287</cp:revision>
  <cp:lastPrinted>2024-05-26T02:55:10Z</cp:lastPrinted>
  <dcterms:created xsi:type="dcterms:W3CDTF">2019-08-14T13:56:51Z</dcterms:created>
  <dcterms:modified xsi:type="dcterms:W3CDTF">2024-05-26T02:56:03Z</dcterms:modified>
</cp:coreProperties>
</file>