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</p:sldMasterIdLst>
  <p:sldIdLst>
    <p:sldId id="258" r:id="rId5"/>
    <p:sldId id="261" r:id="rId6"/>
    <p:sldId id="276" r:id="rId7"/>
    <p:sldId id="280" r:id="rId8"/>
    <p:sldId id="262" r:id="rId9"/>
    <p:sldId id="281" r:id="rId10"/>
    <p:sldId id="264" r:id="rId11"/>
    <p:sldId id="273" r:id="rId12"/>
    <p:sldId id="270" r:id="rId13"/>
    <p:sldId id="279" r:id="rId14"/>
    <p:sldId id="278" r:id="rId15"/>
  </p:sldIdLst>
  <p:sldSz cx="9144000" cy="6858000" type="screen4x3"/>
  <p:notesSz cx="6888163" cy="100203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79" autoAdjust="0"/>
  </p:normalViewPr>
  <p:slideViewPr>
    <p:cSldViewPr>
      <p:cViewPr>
        <p:scale>
          <a:sx n="100" d="100"/>
          <a:sy n="100" d="100"/>
        </p:scale>
        <p:origin x="-1104" y="2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___Microsoft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___Microsoft_Excel2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8764765284824927"/>
          <c:y val="2.9703802249820343E-2"/>
          <c:w val="0.79521427093454244"/>
          <c:h val="0.75523007992079638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อัตราการเกิด PPH 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6"/>
              <c:layout>
                <c:manualLayout>
                  <c:x val="-2.586072726618446E-2"/>
                  <c:y val="2.61094407231826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7416-4E9F-954A-A243B1DB7CEF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400"/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Sheet1!$A$2:$A$19</c:f>
              <c:strCache>
                <c:ptCount val="18"/>
                <c:pt idx="0">
                  <c:v>1/63</c:v>
                </c:pt>
                <c:pt idx="1">
                  <c:v>2/63</c:v>
                </c:pt>
                <c:pt idx="2">
                  <c:v>3/63</c:v>
                </c:pt>
                <c:pt idx="3">
                  <c:v>4/63</c:v>
                </c:pt>
                <c:pt idx="4">
                  <c:v>1/64</c:v>
                </c:pt>
                <c:pt idx="5">
                  <c:v>2/64</c:v>
                </c:pt>
                <c:pt idx="6">
                  <c:v>3/64</c:v>
                </c:pt>
                <c:pt idx="7">
                  <c:v>4/64</c:v>
                </c:pt>
                <c:pt idx="8">
                  <c:v>1/65</c:v>
                </c:pt>
                <c:pt idx="9">
                  <c:v>2/65</c:v>
                </c:pt>
                <c:pt idx="10">
                  <c:v>3/65</c:v>
                </c:pt>
                <c:pt idx="11">
                  <c:v>4/65</c:v>
                </c:pt>
                <c:pt idx="12">
                  <c:v>1/66</c:v>
                </c:pt>
                <c:pt idx="13">
                  <c:v>2/66</c:v>
                </c:pt>
                <c:pt idx="14">
                  <c:v>3/66</c:v>
                </c:pt>
                <c:pt idx="15">
                  <c:v>4/66</c:v>
                </c:pt>
                <c:pt idx="16">
                  <c:v>1/67</c:v>
                </c:pt>
                <c:pt idx="17">
                  <c:v>2/67</c:v>
                </c:pt>
              </c:strCache>
            </c:strRef>
          </c:cat>
          <c:val>
            <c:numRef>
              <c:f>Sheet1!$B$2:$B$19</c:f>
              <c:numCache>
                <c:formatCode>General</c:formatCode>
                <c:ptCount val="1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 formatCode="0">
                  <c:v>0</c:v>
                </c:pt>
                <c:pt idx="11">
                  <c:v>1.45</c:v>
                </c:pt>
                <c:pt idx="12">
                  <c:v>1.39</c:v>
                </c:pt>
                <c:pt idx="13">
                  <c:v>0</c:v>
                </c:pt>
                <c:pt idx="14" formatCode="0">
                  <c:v>0</c:v>
                </c:pt>
                <c:pt idx="15">
                  <c:v>0</c:v>
                </c:pt>
                <c:pt idx="16">
                  <c:v>1.56</c:v>
                </c:pt>
                <c:pt idx="17">
                  <c:v>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096E-4525-8F15-BB2FD8C156B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Mean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Sheet1!$A$2:$A$19</c:f>
              <c:strCache>
                <c:ptCount val="18"/>
                <c:pt idx="0">
                  <c:v>1/63</c:v>
                </c:pt>
                <c:pt idx="1">
                  <c:v>2/63</c:v>
                </c:pt>
                <c:pt idx="2">
                  <c:v>3/63</c:v>
                </c:pt>
                <c:pt idx="3">
                  <c:v>4/63</c:v>
                </c:pt>
                <c:pt idx="4">
                  <c:v>1/64</c:v>
                </c:pt>
                <c:pt idx="5">
                  <c:v>2/64</c:v>
                </c:pt>
                <c:pt idx="6">
                  <c:v>3/64</c:v>
                </c:pt>
                <c:pt idx="7">
                  <c:v>4/64</c:v>
                </c:pt>
                <c:pt idx="8">
                  <c:v>1/65</c:v>
                </c:pt>
                <c:pt idx="9">
                  <c:v>2/65</c:v>
                </c:pt>
                <c:pt idx="10">
                  <c:v>3/65</c:v>
                </c:pt>
                <c:pt idx="11">
                  <c:v>4/65</c:v>
                </c:pt>
                <c:pt idx="12">
                  <c:v>1/66</c:v>
                </c:pt>
                <c:pt idx="13">
                  <c:v>2/66</c:v>
                </c:pt>
                <c:pt idx="14">
                  <c:v>3/66</c:v>
                </c:pt>
                <c:pt idx="15">
                  <c:v>4/66</c:v>
                </c:pt>
                <c:pt idx="16">
                  <c:v>1/67</c:v>
                </c:pt>
                <c:pt idx="17">
                  <c:v>2/67</c:v>
                </c:pt>
              </c:strCache>
            </c:strRef>
          </c:cat>
          <c:val>
            <c:numRef>
              <c:f>Sheet1!$C$2:$C$19</c:f>
              <c:numCache>
                <c:formatCode>_(* #,##0.00_);_(* \(#,##0.00\);_(* "-"??_);_(@_)</c:formatCode>
                <c:ptCount val="18"/>
                <c:pt idx="0">
                  <c:v>0.24</c:v>
                </c:pt>
                <c:pt idx="1">
                  <c:v>0.24</c:v>
                </c:pt>
                <c:pt idx="2">
                  <c:v>0.24</c:v>
                </c:pt>
                <c:pt idx="3">
                  <c:v>0.24</c:v>
                </c:pt>
                <c:pt idx="4">
                  <c:v>0.24</c:v>
                </c:pt>
                <c:pt idx="5">
                  <c:v>0.24</c:v>
                </c:pt>
                <c:pt idx="6">
                  <c:v>0.24</c:v>
                </c:pt>
                <c:pt idx="7">
                  <c:v>0.24</c:v>
                </c:pt>
                <c:pt idx="8">
                  <c:v>0.24</c:v>
                </c:pt>
                <c:pt idx="9">
                  <c:v>0.24</c:v>
                </c:pt>
                <c:pt idx="10">
                  <c:v>0.24</c:v>
                </c:pt>
                <c:pt idx="11">
                  <c:v>0.24</c:v>
                </c:pt>
                <c:pt idx="12">
                  <c:v>0.24</c:v>
                </c:pt>
                <c:pt idx="13">
                  <c:v>0.24</c:v>
                </c:pt>
                <c:pt idx="14">
                  <c:v>0.24</c:v>
                </c:pt>
                <c:pt idx="15">
                  <c:v>0.24</c:v>
                </c:pt>
                <c:pt idx="16">
                  <c:v>0.24</c:v>
                </c:pt>
                <c:pt idx="17">
                  <c:v>0.24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096E-4525-8F15-BB2FD8C156B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LCL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Sheet1!$A$2:$A$19</c:f>
              <c:strCache>
                <c:ptCount val="18"/>
                <c:pt idx="0">
                  <c:v>1/63</c:v>
                </c:pt>
                <c:pt idx="1">
                  <c:v>2/63</c:v>
                </c:pt>
                <c:pt idx="2">
                  <c:v>3/63</c:v>
                </c:pt>
                <c:pt idx="3">
                  <c:v>4/63</c:v>
                </c:pt>
                <c:pt idx="4">
                  <c:v>1/64</c:v>
                </c:pt>
                <c:pt idx="5">
                  <c:v>2/64</c:v>
                </c:pt>
                <c:pt idx="6">
                  <c:v>3/64</c:v>
                </c:pt>
                <c:pt idx="7">
                  <c:v>4/64</c:v>
                </c:pt>
                <c:pt idx="8">
                  <c:v>1/65</c:v>
                </c:pt>
                <c:pt idx="9">
                  <c:v>2/65</c:v>
                </c:pt>
                <c:pt idx="10">
                  <c:v>3/65</c:v>
                </c:pt>
                <c:pt idx="11">
                  <c:v>4/65</c:v>
                </c:pt>
                <c:pt idx="12">
                  <c:v>1/66</c:v>
                </c:pt>
                <c:pt idx="13">
                  <c:v>2/66</c:v>
                </c:pt>
                <c:pt idx="14">
                  <c:v>3/66</c:v>
                </c:pt>
                <c:pt idx="15">
                  <c:v>4/66</c:v>
                </c:pt>
                <c:pt idx="16">
                  <c:v>1/67</c:v>
                </c:pt>
                <c:pt idx="17">
                  <c:v>2/67</c:v>
                </c:pt>
              </c:strCache>
            </c:strRef>
          </c:cat>
          <c:val>
            <c:numRef>
              <c:f>Sheet1!$D$2:$D$19</c:f>
              <c:numCache>
                <c:formatCode>_(* #,##0.00_);_(* \(#,##0.00\);_(* "-"??_);_(@_)</c:formatCode>
                <c:ptCount val="18"/>
                <c:pt idx="0">
                  <c:v>-0.88</c:v>
                </c:pt>
                <c:pt idx="1">
                  <c:v>-0.88</c:v>
                </c:pt>
                <c:pt idx="2">
                  <c:v>-0.88</c:v>
                </c:pt>
                <c:pt idx="3">
                  <c:v>-0.88</c:v>
                </c:pt>
                <c:pt idx="4">
                  <c:v>-0.88</c:v>
                </c:pt>
                <c:pt idx="5">
                  <c:v>-0.88</c:v>
                </c:pt>
                <c:pt idx="6">
                  <c:v>-0.88</c:v>
                </c:pt>
                <c:pt idx="7">
                  <c:v>-0.88</c:v>
                </c:pt>
                <c:pt idx="8">
                  <c:v>-0.88</c:v>
                </c:pt>
                <c:pt idx="9">
                  <c:v>-0.88</c:v>
                </c:pt>
                <c:pt idx="10">
                  <c:v>-0.88</c:v>
                </c:pt>
                <c:pt idx="11">
                  <c:v>-0.88</c:v>
                </c:pt>
                <c:pt idx="12">
                  <c:v>-0.88</c:v>
                </c:pt>
                <c:pt idx="13">
                  <c:v>-0.88</c:v>
                </c:pt>
                <c:pt idx="14">
                  <c:v>-0.88</c:v>
                </c:pt>
                <c:pt idx="15">
                  <c:v>-0.88</c:v>
                </c:pt>
                <c:pt idx="16">
                  <c:v>-0.88</c:v>
                </c:pt>
                <c:pt idx="17">
                  <c:v>-0.88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096E-4525-8F15-BB2FD8C156B5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UCL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strRef>
              <c:f>Sheet1!$A$2:$A$19</c:f>
              <c:strCache>
                <c:ptCount val="18"/>
                <c:pt idx="0">
                  <c:v>1/63</c:v>
                </c:pt>
                <c:pt idx="1">
                  <c:v>2/63</c:v>
                </c:pt>
                <c:pt idx="2">
                  <c:v>3/63</c:v>
                </c:pt>
                <c:pt idx="3">
                  <c:v>4/63</c:v>
                </c:pt>
                <c:pt idx="4">
                  <c:v>1/64</c:v>
                </c:pt>
                <c:pt idx="5">
                  <c:v>2/64</c:v>
                </c:pt>
                <c:pt idx="6">
                  <c:v>3/64</c:v>
                </c:pt>
                <c:pt idx="7">
                  <c:v>4/64</c:v>
                </c:pt>
                <c:pt idx="8">
                  <c:v>1/65</c:v>
                </c:pt>
                <c:pt idx="9">
                  <c:v>2/65</c:v>
                </c:pt>
                <c:pt idx="10">
                  <c:v>3/65</c:v>
                </c:pt>
                <c:pt idx="11">
                  <c:v>4/65</c:v>
                </c:pt>
                <c:pt idx="12">
                  <c:v>1/66</c:v>
                </c:pt>
                <c:pt idx="13">
                  <c:v>2/66</c:v>
                </c:pt>
                <c:pt idx="14">
                  <c:v>3/66</c:v>
                </c:pt>
                <c:pt idx="15">
                  <c:v>4/66</c:v>
                </c:pt>
                <c:pt idx="16">
                  <c:v>1/67</c:v>
                </c:pt>
                <c:pt idx="17">
                  <c:v>2/67</c:v>
                </c:pt>
              </c:strCache>
            </c:strRef>
          </c:cat>
          <c:val>
            <c:numRef>
              <c:f>Sheet1!$E$2:$E$19</c:f>
              <c:numCache>
                <c:formatCode>_(* #,##0.00_);_(* \(#,##0.00\);_(* "-"??_);_(@_)</c:formatCode>
                <c:ptCount val="18"/>
                <c:pt idx="0">
                  <c:v>1.37</c:v>
                </c:pt>
                <c:pt idx="1">
                  <c:v>1.37</c:v>
                </c:pt>
                <c:pt idx="2">
                  <c:v>1.37</c:v>
                </c:pt>
                <c:pt idx="3">
                  <c:v>1.37</c:v>
                </c:pt>
                <c:pt idx="4">
                  <c:v>1.37</c:v>
                </c:pt>
                <c:pt idx="5">
                  <c:v>1.37</c:v>
                </c:pt>
                <c:pt idx="6">
                  <c:v>1.37</c:v>
                </c:pt>
                <c:pt idx="7">
                  <c:v>1.37</c:v>
                </c:pt>
                <c:pt idx="8">
                  <c:v>1.37</c:v>
                </c:pt>
                <c:pt idx="9">
                  <c:v>1.37</c:v>
                </c:pt>
                <c:pt idx="10">
                  <c:v>1.37</c:v>
                </c:pt>
                <c:pt idx="11">
                  <c:v>1.37</c:v>
                </c:pt>
                <c:pt idx="12">
                  <c:v>1.37</c:v>
                </c:pt>
                <c:pt idx="13">
                  <c:v>1.37</c:v>
                </c:pt>
                <c:pt idx="14">
                  <c:v>1.37</c:v>
                </c:pt>
                <c:pt idx="15">
                  <c:v>1.37</c:v>
                </c:pt>
                <c:pt idx="16">
                  <c:v>1.37</c:v>
                </c:pt>
                <c:pt idx="17">
                  <c:v>1.37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F23B-439C-AFC6-617CFB6028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5352576"/>
        <c:axId val="250671104"/>
      </c:lineChart>
      <c:catAx>
        <c:axId val="145352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th-TH"/>
          </a:p>
        </c:txPr>
        <c:crossAx val="250671104"/>
        <c:crosses val="autoZero"/>
        <c:auto val="1"/>
        <c:lblAlgn val="ctr"/>
        <c:lblOffset val="100"/>
        <c:noMultiLvlLbl val="0"/>
      </c:catAx>
      <c:valAx>
        <c:axId val="2506711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th-TH"/>
          </a:p>
        </c:txPr>
        <c:crossAx val="14535257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/>
          <a:lstStyle/>
          <a:p>
            <a:pPr rtl="0">
              <a:defRPr sz="1400"/>
            </a:pPr>
            <a:endParaRPr lang="th-TH"/>
          </a:p>
        </c:txPr>
      </c:dTable>
      <c:spPr>
        <a:noFill/>
        <a:ln>
          <a:noFill/>
        </a:ln>
        <a:effectLst/>
      </c:spPr>
    </c:plotArea>
    <c:plotVisOnly val="1"/>
    <c:dispBlanksAs val="span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solidFill>
        <a:schemeClr val="tx1"/>
      </a:solidFill>
    </a:ln>
    <a:effectLst/>
  </c:spPr>
  <c:txPr>
    <a:bodyPr/>
    <a:lstStyle/>
    <a:p>
      <a:pPr>
        <a:defRPr sz="1200">
          <a:latin typeface="BrowalliaUPC" pitchFamily="34" charset="-34"/>
          <a:cs typeface="BrowalliaUPC" pitchFamily="34" charset="-34"/>
        </a:defRPr>
      </a:pPr>
      <a:endParaRPr lang="th-TH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8764765284824927"/>
          <c:y val="2.9703802249820343E-2"/>
          <c:w val="0.79521427093454244"/>
          <c:h val="0.75523007992079638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อัตราการเกิด PPH with shock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6"/>
              <c:layout>
                <c:manualLayout>
                  <c:x val="-2.586072726618446E-2"/>
                  <c:y val="2.61094407231826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7416-4E9F-954A-A243B1DB7CEF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400"/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Sheet1!$A$2:$A$19</c:f>
              <c:strCache>
                <c:ptCount val="18"/>
                <c:pt idx="0">
                  <c:v>1/63</c:v>
                </c:pt>
                <c:pt idx="1">
                  <c:v>2/63</c:v>
                </c:pt>
                <c:pt idx="2">
                  <c:v>3/63</c:v>
                </c:pt>
                <c:pt idx="3">
                  <c:v>4/63</c:v>
                </c:pt>
                <c:pt idx="4">
                  <c:v>1/64</c:v>
                </c:pt>
                <c:pt idx="5">
                  <c:v>2/64</c:v>
                </c:pt>
                <c:pt idx="6">
                  <c:v>3/64</c:v>
                </c:pt>
                <c:pt idx="7">
                  <c:v>4/64</c:v>
                </c:pt>
                <c:pt idx="8">
                  <c:v>1/65</c:v>
                </c:pt>
                <c:pt idx="9">
                  <c:v>2/65</c:v>
                </c:pt>
                <c:pt idx="10">
                  <c:v>3/65</c:v>
                </c:pt>
                <c:pt idx="11">
                  <c:v>4/65</c:v>
                </c:pt>
                <c:pt idx="12">
                  <c:v>1/66</c:v>
                </c:pt>
                <c:pt idx="13">
                  <c:v>2/66</c:v>
                </c:pt>
                <c:pt idx="14">
                  <c:v>3/66</c:v>
                </c:pt>
                <c:pt idx="15">
                  <c:v>4/66</c:v>
                </c:pt>
                <c:pt idx="16">
                  <c:v>1/67</c:v>
                </c:pt>
                <c:pt idx="17">
                  <c:v>2/67</c:v>
                </c:pt>
              </c:strCache>
            </c:strRef>
          </c:cat>
          <c:val>
            <c:numRef>
              <c:f>Sheet1!$B$2:$B$19</c:f>
              <c:numCache>
                <c:formatCode>General</c:formatCode>
                <c:ptCount val="1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1.45</c:v>
                </c:pt>
                <c:pt idx="12">
                  <c:v>1.39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096E-4525-8F15-BB2FD8C156B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Mean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Sheet1!$A$2:$A$19</c:f>
              <c:strCache>
                <c:ptCount val="18"/>
                <c:pt idx="0">
                  <c:v>1/63</c:v>
                </c:pt>
                <c:pt idx="1">
                  <c:v>2/63</c:v>
                </c:pt>
                <c:pt idx="2">
                  <c:v>3/63</c:v>
                </c:pt>
                <c:pt idx="3">
                  <c:v>4/63</c:v>
                </c:pt>
                <c:pt idx="4">
                  <c:v>1/64</c:v>
                </c:pt>
                <c:pt idx="5">
                  <c:v>2/64</c:v>
                </c:pt>
                <c:pt idx="6">
                  <c:v>3/64</c:v>
                </c:pt>
                <c:pt idx="7">
                  <c:v>4/64</c:v>
                </c:pt>
                <c:pt idx="8">
                  <c:v>1/65</c:v>
                </c:pt>
                <c:pt idx="9">
                  <c:v>2/65</c:v>
                </c:pt>
                <c:pt idx="10">
                  <c:v>3/65</c:v>
                </c:pt>
                <c:pt idx="11">
                  <c:v>4/65</c:v>
                </c:pt>
                <c:pt idx="12">
                  <c:v>1/66</c:v>
                </c:pt>
                <c:pt idx="13">
                  <c:v>2/66</c:v>
                </c:pt>
                <c:pt idx="14">
                  <c:v>3/66</c:v>
                </c:pt>
                <c:pt idx="15">
                  <c:v>4/66</c:v>
                </c:pt>
                <c:pt idx="16">
                  <c:v>1/67</c:v>
                </c:pt>
                <c:pt idx="17">
                  <c:v>2/67</c:v>
                </c:pt>
              </c:strCache>
            </c:strRef>
          </c:cat>
          <c:val>
            <c:numRef>
              <c:f>Sheet1!$C$2:$C$19</c:f>
              <c:numCache>
                <c:formatCode>_(* #,##0.00_);_(* \(#,##0.00\);_(* "-"??_);_(@_)</c:formatCode>
                <c:ptCount val="18"/>
                <c:pt idx="0">
                  <c:v>0.16</c:v>
                </c:pt>
                <c:pt idx="1">
                  <c:v>0.16</c:v>
                </c:pt>
                <c:pt idx="2">
                  <c:v>0.16</c:v>
                </c:pt>
                <c:pt idx="3">
                  <c:v>0.16</c:v>
                </c:pt>
                <c:pt idx="4">
                  <c:v>0.16</c:v>
                </c:pt>
                <c:pt idx="5">
                  <c:v>0.16</c:v>
                </c:pt>
                <c:pt idx="6">
                  <c:v>0.16</c:v>
                </c:pt>
                <c:pt idx="7">
                  <c:v>0.16</c:v>
                </c:pt>
                <c:pt idx="8">
                  <c:v>0.16</c:v>
                </c:pt>
                <c:pt idx="9">
                  <c:v>0.16</c:v>
                </c:pt>
                <c:pt idx="10">
                  <c:v>0.16</c:v>
                </c:pt>
                <c:pt idx="11">
                  <c:v>0.16</c:v>
                </c:pt>
                <c:pt idx="12">
                  <c:v>0.16</c:v>
                </c:pt>
                <c:pt idx="13">
                  <c:v>0.16</c:v>
                </c:pt>
                <c:pt idx="14">
                  <c:v>0.16</c:v>
                </c:pt>
                <c:pt idx="15">
                  <c:v>0.16</c:v>
                </c:pt>
                <c:pt idx="16">
                  <c:v>0.16</c:v>
                </c:pt>
                <c:pt idx="17">
                  <c:v>0.16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096E-4525-8F15-BB2FD8C156B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LCL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Sheet1!$A$2:$A$19</c:f>
              <c:strCache>
                <c:ptCount val="18"/>
                <c:pt idx="0">
                  <c:v>1/63</c:v>
                </c:pt>
                <c:pt idx="1">
                  <c:v>2/63</c:v>
                </c:pt>
                <c:pt idx="2">
                  <c:v>3/63</c:v>
                </c:pt>
                <c:pt idx="3">
                  <c:v>4/63</c:v>
                </c:pt>
                <c:pt idx="4">
                  <c:v>1/64</c:v>
                </c:pt>
                <c:pt idx="5">
                  <c:v>2/64</c:v>
                </c:pt>
                <c:pt idx="6">
                  <c:v>3/64</c:v>
                </c:pt>
                <c:pt idx="7">
                  <c:v>4/64</c:v>
                </c:pt>
                <c:pt idx="8">
                  <c:v>1/65</c:v>
                </c:pt>
                <c:pt idx="9">
                  <c:v>2/65</c:v>
                </c:pt>
                <c:pt idx="10">
                  <c:v>3/65</c:v>
                </c:pt>
                <c:pt idx="11">
                  <c:v>4/65</c:v>
                </c:pt>
                <c:pt idx="12">
                  <c:v>1/66</c:v>
                </c:pt>
                <c:pt idx="13">
                  <c:v>2/66</c:v>
                </c:pt>
                <c:pt idx="14">
                  <c:v>3/66</c:v>
                </c:pt>
                <c:pt idx="15">
                  <c:v>4/66</c:v>
                </c:pt>
                <c:pt idx="16">
                  <c:v>1/67</c:v>
                </c:pt>
                <c:pt idx="17">
                  <c:v>2/67</c:v>
                </c:pt>
              </c:strCache>
            </c:strRef>
          </c:cat>
          <c:val>
            <c:numRef>
              <c:f>Sheet1!$D$2:$D$19</c:f>
              <c:numCache>
                <c:formatCode>_(* #,##0.00_);_(* \(#,##0.00\);_(* "-"??_);_(@_)</c:formatCode>
                <c:ptCount val="18"/>
                <c:pt idx="0">
                  <c:v>-0.76</c:v>
                </c:pt>
                <c:pt idx="1">
                  <c:v>-0.76</c:v>
                </c:pt>
                <c:pt idx="2">
                  <c:v>-0.76</c:v>
                </c:pt>
                <c:pt idx="3">
                  <c:v>-0.76</c:v>
                </c:pt>
                <c:pt idx="4">
                  <c:v>-0.76</c:v>
                </c:pt>
                <c:pt idx="5">
                  <c:v>-0.76</c:v>
                </c:pt>
                <c:pt idx="6">
                  <c:v>-0.76</c:v>
                </c:pt>
                <c:pt idx="7">
                  <c:v>-0.76</c:v>
                </c:pt>
                <c:pt idx="8">
                  <c:v>-0.76</c:v>
                </c:pt>
                <c:pt idx="9">
                  <c:v>-0.76</c:v>
                </c:pt>
                <c:pt idx="10">
                  <c:v>-0.76</c:v>
                </c:pt>
                <c:pt idx="11">
                  <c:v>-0.76</c:v>
                </c:pt>
                <c:pt idx="12">
                  <c:v>-0.76</c:v>
                </c:pt>
                <c:pt idx="13">
                  <c:v>-0.76</c:v>
                </c:pt>
                <c:pt idx="14">
                  <c:v>-0.76</c:v>
                </c:pt>
                <c:pt idx="15">
                  <c:v>-0.76</c:v>
                </c:pt>
                <c:pt idx="16">
                  <c:v>-0.76</c:v>
                </c:pt>
                <c:pt idx="17">
                  <c:v>-0.76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096E-4525-8F15-BB2FD8C156B5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UCL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strRef>
              <c:f>Sheet1!$A$2:$A$19</c:f>
              <c:strCache>
                <c:ptCount val="18"/>
                <c:pt idx="0">
                  <c:v>1/63</c:v>
                </c:pt>
                <c:pt idx="1">
                  <c:v>2/63</c:v>
                </c:pt>
                <c:pt idx="2">
                  <c:v>3/63</c:v>
                </c:pt>
                <c:pt idx="3">
                  <c:v>4/63</c:v>
                </c:pt>
                <c:pt idx="4">
                  <c:v>1/64</c:v>
                </c:pt>
                <c:pt idx="5">
                  <c:v>2/64</c:v>
                </c:pt>
                <c:pt idx="6">
                  <c:v>3/64</c:v>
                </c:pt>
                <c:pt idx="7">
                  <c:v>4/64</c:v>
                </c:pt>
                <c:pt idx="8">
                  <c:v>1/65</c:v>
                </c:pt>
                <c:pt idx="9">
                  <c:v>2/65</c:v>
                </c:pt>
                <c:pt idx="10">
                  <c:v>3/65</c:v>
                </c:pt>
                <c:pt idx="11">
                  <c:v>4/65</c:v>
                </c:pt>
                <c:pt idx="12">
                  <c:v>1/66</c:v>
                </c:pt>
                <c:pt idx="13">
                  <c:v>2/66</c:v>
                </c:pt>
                <c:pt idx="14">
                  <c:v>3/66</c:v>
                </c:pt>
                <c:pt idx="15">
                  <c:v>4/66</c:v>
                </c:pt>
                <c:pt idx="16">
                  <c:v>1/67</c:v>
                </c:pt>
                <c:pt idx="17">
                  <c:v>2/67</c:v>
                </c:pt>
              </c:strCache>
            </c:strRef>
          </c:cat>
          <c:val>
            <c:numRef>
              <c:f>Sheet1!$E$2:$E$19</c:f>
              <c:numCache>
                <c:formatCode>_(* #,##0.00_);_(* \(#,##0.00\);_(* "-"??_);_(@_)</c:formatCode>
                <c:ptCount val="18"/>
                <c:pt idx="0">
                  <c:v>1.08</c:v>
                </c:pt>
                <c:pt idx="1">
                  <c:v>1.08</c:v>
                </c:pt>
                <c:pt idx="2">
                  <c:v>1.08</c:v>
                </c:pt>
                <c:pt idx="3">
                  <c:v>1.08</c:v>
                </c:pt>
                <c:pt idx="4">
                  <c:v>1.08</c:v>
                </c:pt>
                <c:pt idx="5">
                  <c:v>1.08</c:v>
                </c:pt>
                <c:pt idx="6">
                  <c:v>1.08</c:v>
                </c:pt>
                <c:pt idx="7">
                  <c:v>1.08</c:v>
                </c:pt>
                <c:pt idx="8">
                  <c:v>1.08</c:v>
                </c:pt>
                <c:pt idx="9">
                  <c:v>1.08</c:v>
                </c:pt>
                <c:pt idx="10">
                  <c:v>1.08</c:v>
                </c:pt>
                <c:pt idx="11">
                  <c:v>1.08</c:v>
                </c:pt>
                <c:pt idx="12">
                  <c:v>1.08</c:v>
                </c:pt>
                <c:pt idx="13">
                  <c:v>1.08</c:v>
                </c:pt>
                <c:pt idx="14">
                  <c:v>1.08</c:v>
                </c:pt>
                <c:pt idx="15">
                  <c:v>1.08</c:v>
                </c:pt>
                <c:pt idx="16">
                  <c:v>1.08</c:v>
                </c:pt>
                <c:pt idx="17">
                  <c:v>1.08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F23B-439C-AFC6-617CFB6028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1581312"/>
        <c:axId val="181582848"/>
      </c:lineChart>
      <c:catAx>
        <c:axId val="181581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th-TH"/>
          </a:p>
        </c:txPr>
        <c:crossAx val="181582848"/>
        <c:crosses val="autoZero"/>
        <c:auto val="1"/>
        <c:lblAlgn val="ctr"/>
        <c:lblOffset val="100"/>
        <c:noMultiLvlLbl val="0"/>
      </c:catAx>
      <c:valAx>
        <c:axId val="181582848"/>
        <c:scaling>
          <c:orientation val="minMax"/>
          <c:max val="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th-TH"/>
          </a:p>
        </c:txPr>
        <c:crossAx val="18158131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/>
          <a:lstStyle/>
          <a:p>
            <a:pPr rtl="0">
              <a:defRPr sz="1400"/>
            </a:pPr>
            <a:endParaRPr lang="th-TH"/>
          </a:p>
        </c:txPr>
      </c:dTable>
      <c:spPr>
        <a:noFill/>
        <a:ln>
          <a:noFill/>
        </a:ln>
        <a:effectLst/>
      </c:spPr>
    </c:plotArea>
    <c:plotVisOnly val="1"/>
    <c:dispBlanksAs val="span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solidFill>
        <a:schemeClr val="tx1"/>
      </a:solidFill>
    </a:ln>
    <a:effectLst/>
  </c:spPr>
  <c:txPr>
    <a:bodyPr/>
    <a:lstStyle/>
    <a:p>
      <a:pPr>
        <a:defRPr sz="1200">
          <a:latin typeface="BrowalliaUPC" pitchFamily="34" charset="-34"/>
          <a:cs typeface="BrowalliaUPC" pitchFamily="34" charset="-34"/>
        </a:defRPr>
      </a:pPr>
      <a:endParaRPr lang="th-TH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/>
              <a:t>คลิกเพื่อแก้ไขลักษณะชื่อเรื่องรองต้นแบบ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FDF22-C9EB-4820-AFF6-FA887586580E}" type="datetimeFigureOut">
              <a:rPr lang="th-TH" smtClean="0"/>
              <a:t>26/05/67</a:t>
            </a:fld>
            <a:endParaRPr lang="th-TH" dirty="0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6C88-7C23-41A8-A83A-D4FDFC7C7CD7}" type="slidenum">
              <a:rPr lang="th-TH" smtClean="0"/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786124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FDF22-C9EB-4820-AFF6-FA887586580E}" type="datetimeFigureOut">
              <a:rPr lang="th-TH" smtClean="0"/>
              <a:t>26/05/67</a:t>
            </a:fld>
            <a:endParaRPr lang="th-TH" dirty="0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6C88-7C23-41A8-A83A-D4FDFC7C7CD7}" type="slidenum">
              <a:rPr lang="th-TH" smtClean="0"/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387339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FDF22-C9EB-4820-AFF6-FA887586580E}" type="datetimeFigureOut">
              <a:rPr lang="th-TH" smtClean="0"/>
              <a:t>26/05/67</a:t>
            </a:fld>
            <a:endParaRPr lang="th-TH" dirty="0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6C88-7C23-41A8-A83A-D4FDFC7C7CD7}" type="slidenum">
              <a:rPr lang="th-TH" smtClean="0"/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41999821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68846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76585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69611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15732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1919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81650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55565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2663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FDF22-C9EB-4820-AFF6-FA887586580E}" type="datetimeFigureOut">
              <a:rPr lang="th-TH" smtClean="0"/>
              <a:t>26/05/67</a:t>
            </a:fld>
            <a:endParaRPr lang="th-TH" dirty="0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6C88-7C23-41A8-A83A-D4FDFC7C7CD7}" type="slidenum">
              <a:rPr lang="th-TH" smtClean="0"/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166109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70673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45728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495856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43547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343713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165529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031228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12106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029041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818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FDF22-C9EB-4820-AFF6-FA887586580E}" type="datetimeFigureOut">
              <a:rPr lang="th-TH" smtClean="0"/>
              <a:t>26/05/67</a:t>
            </a:fld>
            <a:endParaRPr lang="th-TH" dirty="0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6C88-7C23-41A8-A83A-D4FDFC7C7CD7}" type="slidenum">
              <a:rPr lang="th-TH" smtClean="0"/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39529653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644650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052523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59938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064459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89369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366400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003529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663135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095891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724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FDF22-C9EB-4820-AFF6-FA887586580E}" type="datetimeFigureOut">
              <a:rPr lang="th-TH" smtClean="0"/>
              <a:t>26/05/67</a:t>
            </a:fld>
            <a:endParaRPr lang="th-TH" dirty="0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6C88-7C23-41A8-A83A-D4FDFC7C7CD7}" type="slidenum">
              <a:rPr lang="th-TH" smtClean="0"/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63234710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134392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067309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91381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050172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7596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FDF22-C9EB-4820-AFF6-FA887586580E}" type="datetimeFigureOut">
              <a:rPr lang="th-TH" smtClean="0"/>
              <a:t>26/05/67</a:t>
            </a:fld>
            <a:endParaRPr lang="th-TH" dirty="0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6C88-7C23-41A8-A83A-D4FDFC7C7CD7}" type="slidenum">
              <a:rPr lang="th-TH" smtClean="0"/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694272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FDF22-C9EB-4820-AFF6-FA887586580E}" type="datetimeFigureOut">
              <a:rPr lang="th-TH" smtClean="0"/>
              <a:t>26/05/67</a:t>
            </a:fld>
            <a:endParaRPr lang="th-TH" dirty="0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6C88-7C23-41A8-A83A-D4FDFC7C7CD7}" type="slidenum">
              <a:rPr lang="th-TH" smtClean="0"/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595831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FDF22-C9EB-4820-AFF6-FA887586580E}" type="datetimeFigureOut">
              <a:rPr lang="th-TH" smtClean="0"/>
              <a:t>26/05/67</a:t>
            </a:fld>
            <a:endParaRPr lang="th-TH" dirty="0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6C88-7C23-41A8-A83A-D4FDFC7C7CD7}" type="slidenum">
              <a:rPr lang="th-TH" smtClean="0"/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318520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FDF22-C9EB-4820-AFF6-FA887586580E}" type="datetimeFigureOut">
              <a:rPr lang="th-TH" smtClean="0"/>
              <a:t>26/05/67</a:t>
            </a:fld>
            <a:endParaRPr lang="th-TH" dirty="0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6C88-7C23-41A8-A83A-D4FDFC7C7CD7}" type="slidenum">
              <a:rPr lang="th-TH" smtClean="0"/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353775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 dirty="0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FDF22-C9EB-4820-AFF6-FA887586580E}" type="datetimeFigureOut">
              <a:rPr lang="th-TH" smtClean="0"/>
              <a:t>26/05/67</a:t>
            </a:fld>
            <a:endParaRPr lang="th-TH" dirty="0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6C88-7C23-41A8-A83A-D4FDFC7C7CD7}" type="slidenum">
              <a:rPr lang="th-TH" smtClean="0"/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757577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CFDF22-C9EB-4820-AFF6-FA887586580E}" type="datetimeFigureOut">
              <a:rPr lang="th-TH" smtClean="0"/>
              <a:t>26/05/67</a:t>
            </a:fld>
            <a:endParaRPr lang="th-TH" dirty="0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 dirty="0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7E6C88-7C23-41A8-A83A-D4FDFC7C7CD7}" type="slidenum">
              <a:rPr lang="th-TH" smtClean="0"/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682463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1B9797-B914-4195-BFB5-45FED39BD0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68964-9426-4831-8F17-B89633F718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0323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1B9797-B914-4195-BFB5-45FED39BD0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68964-9426-4831-8F17-B89633F718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7730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1B9797-B914-4195-BFB5-45FED39BD0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68964-9426-4831-8F17-B89633F718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1616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156919" y="116632"/>
            <a:ext cx="7066678" cy="438582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wrap="none" lIns="68580" tIns="34290" rIns="68580" bIns="34290" anchor="ctr">
            <a:spAutoFit/>
          </a:bodyPr>
          <a:lstStyle/>
          <a:p>
            <a:pPr algn="ctr" eaLnBrk="0" hangingPunct="0"/>
            <a:r>
              <a:rPr lang="th-TH" altLang="en-US" sz="2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UPC" pitchFamily="34" charset="-34"/>
                <a:ea typeface="Calibri" panose="020F0502020204030204" pitchFamily="34" charset="0"/>
                <a:cs typeface="BrowalliaUPC" pitchFamily="34" charset="-34"/>
              </a:rPr>
              <a:t>เป้าหมาย ปัจจัยขับเคลื่อน ตัวชี้วัด การดูแลผู้ป่วย </a:t>
            </a:r>
            <a:r>
              <a:rPr lang="en-US" altLang="en-US" sz="2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UPC" pitchFamily="34" charset="-34"/>
                <a:ea typeface="Calibri" panose="020F0502020204030204" pitchFamily="34" charset="0"/>
                <a:cs typeface="BrowalliaUPC" pitchFamily="34" charset="-34"/>
              </a:rPr>
              <a:t>Postpartum hemorrhage</a:t>
            </a:r>
            <a:endParaRPr lang="en-US" altLang="en-US" sz="24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43013" name="TextBox 2"/>
          <p:cNvSpPr txBox="1">
            <a:spLocks noChangeArrowheads="1"/>
          </p:cNvSpPr>
          <p:nvPr/>
        </p:nvSpPr>
        <p:spPr bwMode="auto">
          <a:xfrm>
            <a:off x="261248" y="3195553"/>
            <a:ext cx="1106424" cy="1169551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th-TH" altLang="th-TH" sz="14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เป้าหมาย</a:t>
            </a:r>
            <a:r>
              <a:rPr lang="en-US" altLang="th-TH" sz="1400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: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th-TH" sz="1400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-</a:t>
            </a:r>
            <a:r>
              <a:rPr lang="th-TH" altLang="th-TH" sz="1400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ลดการเกิดภาวะ </a:t>
            </a:r>
            <a:r>
              <a:rPr lang="en-US" altLang="th-TH" sz="1400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PPH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th-TH" sz="1400" dirty="0" smtClean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-</a:t>
            </a:r>
            <a:r>
              <a:rPr lang="th-TH" altLang="th-TH" sz="1400" dirty="0" smtClean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ไม่เกิด</a:t>
            </a:r>
            <a:r>
              <a:rPr lang="th-TH" altLang="th-TH" sz="1400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ภาวะ </a:t>
            </a:r>
            <a:r>
              <a:rPr lang="en-US" altLang="th-TH" sz="1400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PPH </a:t>
            </a:r>
            <a:r>
              <a:rPr lang="en-US" altLang="th-TH" sz="1400" dirty="0" smtClean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with </a:t>
            </a:r>
            <a:r>
              <a:rPr lang="en-US" altLang="th-TH" sz="1400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shock  </a:t>
            </a:r>
          </a:p>
        </p:txBody>
      </p:sp>
      <p:sp>
        <p:nvSpPr>
          <p:cNvPr id="43014" name="TextBox 6"/>
          <p:cNvSpPr txBox="1">
            <a:spLocks noChangeArrowheads="1"/>
          </p:cNvSpPr>
          <p:nvPr/>
        </p:nvSpPr>
        <p:spPr bwMode="auto">
          <a:xfrm>
            <a:off x="1834336" y="3815525"/>
            <a:ext cx="1009471" cy="52322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th-TH" altLang="th-TH" sz="1400" dirty="0" smtClean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การวางแผนดูแลรักษา</a:t>
            </a:r>
            <a:endParaRPr lang="en-US" altLang="th-TH" sz="1400" dirty="0">
              <a:solidFill>
                <a:prstClr val="black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43016" name="TextBox 12"/>
          <p:cNvSpPr txBox="1">
            <a:spLocks noChangeArrowheads="1"/>
          </p:cNvSpPr>
          <p:nvPr/>
        </p:nvSpPr>
        <p:spPr bwMode="auto">
          <a:xfrm>
            <a:off x="1863980" y="1340768"/>
            <a:ext cx="893274" cy="307777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th-TH" altLang="th-TH" sz="1400" dirty="0" smtClean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การประเมิน</a:t>
            </a:r>
            <a:endParaRPr lang="en-US" altLang="th-TH" sz="1400" dirty="0">
              <a:solidFill>
                <a:prstClr val="black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43017" name="TextBox 13"/>
          <p:cNvSpPr txBox="1">
            <a:spLocks noChangeArrowheads="1"/>
          </p:cNvSpPr>
          <p:nvPr/>
        </p:nvSpPr>
        <p:spPr bwMode="auto">
          <a:xfrm>
            <a:off x="2936228" y="1068418"/>
            <a:ext cx="1402969" cy="138499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th-TH" altLang="th-TH" sz="12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การประเมินแรกรับให้ครอบคลุม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th-TH" altLang="th-TH" sz="12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-ประวัติการคลอดทารกตัวโตในครรภ์ก่อน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th-TH" altLang="th-TH" sz="12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-ประวัติรกค้าง, การขูดมดลูก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th-TH" altLang="th-TH" sz="12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-</a:t>
            </a:r>
            <a:r>
              <a:rPr lang="en-US" altLang="th-TH" sz="12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HF, weight  gain, EFW</a:t>
            </a:r>
            <a:r>
              <a:rPr lang="th-TH" altLang="th-TH" sz="12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 ฯลฯ</a:t>
            </a:r>
            <a:endParaRPr lang="th-TH" altLang="th-TH" sz="1200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12285" y="463817"/>
            <a:ext cx="856325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Purpose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475656" y="463817"/>
            <a:ext cx="1433406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Primary Drivers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843808" y="459052"/>
            <a:ext cx="1665841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Secondary Drivers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580112" y="459052"/>
            <a:ext cx="2279791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Interventions/Change Idea</a:t>
            </a:r>
          </a:p>
        </p:txBody>
      </p:sp>
      <p:sp>
        <p:nvSpPr>
          <p:cNvPr id="43024" name="TextBox 12"/>
          <p:cNvSpPr txBox="1">
            <a:spLocks noChangeArrowheads="1"/>
          </p:cNvSpPr>
          <p:nvPr/>
        </p:nvSpPr>
        <p:spPr bwMode="auto">
          <a:xfrm>
            <a:off x="3059832" y="3743517"/>
            <a:ext cx="1303023" cy="1292662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th-TH" altLang="th-TH" sz="13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การวางแผนดูแลรักษาอย่างเหมาะสม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th-TH" altLang="th-TH" sz="13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- การปฏิบัติตามแนวทางที่กำหนด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th-TH" altLang="th-TH" sz="13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-การทำคลอดรก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th-TH" altLang="th-TH" sz="13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-การล้วงรก</a:t>
            </a:r>
            <a:endParaRPr lang="en-US" altLang="th-TH" sz="1300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43026" name="TextBox 6"/>
          <p:cNvSpPr txBox="1">
            <a:spLocks noChangeArrowheads="1"/>
          </p:cNvSpPr>
          <p:nvPr/>
        </p:nvSpPr>
        <p:spPr bwMode="auto">
          <a:xfrm>
            <a:off x="4504660" y="3692932"/>
            <a:ext cx="4423938" cy="212365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th-TH" sz="11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-</a:t>
            </a:r>
            <a:r>
              <a:rPr lang="th-TH" altLang="th-TH" sz="11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 ปรับแนวทางการให้ยาช่วยให้มดลูกหดรัดตัวโดยทุกรายให้</a:t>
            </a:r>
            <a:r>
              <a:rPr lang="en-US" altLang="th-TH" sz="11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 Oxytocin 10 unit IM</a:t>
            </a:r>
            <a:r>
              <a:rPr lang="th-TH" altLang="th-TH" sz="11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  เมื่อทารกคลอดไหล่หน้า และหลังทารกคลอดให้</a:t>
            </a:r>
            <a:r>
              <a:rPr lang="en-US" altLang="th-TH" sz="11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 Oxytocin</a:t>
            </a:r>
            <a:r>
              <a:rPr lang="th-TH" altLang="th-TH" sz="11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  อีก 10 </a:t>
            </a:r>
            <a:r>
              <a:rPr lang="en-US" altLang="th-TH" sz="11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unit</a:t>
            </a:r>
            <a:r>
              <a:rPr lang="th-TH" altLang="th-TH" sz="11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 ใน</a:t>
            </a:r>
            <a:r>
              <a:rPr lang="en-US" altLang="th-TH" sz="11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 IV</a:t>
            </a:r>
            <a:r>
              <a:rPr lang="en-US" altLang="th-TH" sz="1100" dirty="0">
                <a:latin typeface="BrowalliaUPC" panose="020B0604020202020204" pitchFamily="34" charset="-34"/>
                <a:cs typeface="BrowalliaUPC" panose="020B0604020202020204" pitchFamily="34" charset="-34"/>
              </a:rPr>
              <a:t>F</a:t>
            </a:r>
            <a:r>
              <a:rPr lang="th-TH" altLang="th-TH" sz="11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 ปรับ</a:t>
            </a:r>
            <a:r>
              <a:rPr lang="en-US" altLang="th-TH" sz="11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 rate</a:t>
            </a:r>
            <a:r>
              <a:rPr lang="th-TH" altLang="th-TH" sz="11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 100 </a:t>
            </a:r>
            <a:r>
              <a:rPr lang="en-US" altLang="th-TH" sz="11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ml/hr. (2560</a:t>
            </a:r>
            <a:r>
              <a:rPr lang="th-TH" altLang="th-TH" sz="11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)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th-TH" altLang="th-TH" sz="11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- เมื่อรกคลอดแล้วให้ </a:t>
            </a:r>
            <a:r>
              <a:rPr lang="en-US" altLang="th-TH" sz="1100" dirty="0" err="1" smtClean="0">
                <a:latin typeface="BrowalliaUPC" panose="020B0604020202020204" pitchFamily="34" charset="-34"/>
                <a:cs typeface="BrowalliaUPC" panose="020B0604020202020204" pitchFamily="34" charset="-34"/>
              </a:rPr>
              <a:t>Methergine</a:t>
            </a:r>
            <a:r>
              <a:rPr lang="en-US" altLang="th-TH" sz="11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 0.2 mg IV slowly push</a:t>
            </a:r>
            <a:r>
              <a:rPr lang="th-TH" altLang="th-TH" sz="11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 ทุกราย  (ยกเว้นกรณี</a:t>
            </a:r>
            <a:r>
              <a:rPr lang="en-US" altLang="th-TH" sz="11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  BP &gt; 140/90 mmHg.</a:t>
            </a:r>
            <a:r>
              <a:rPr lang="th-TH" altLang="th-TH" sz="11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 และในราย</a:t>
            </a:r>
            <a:r>
              <a:rPr lang="en-US" altLang="th-TH" sz="11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 on ARV</a:t>
            </a:r>
            <a:r>
              <a:rPr lang="th-TH" altLang="th-TH" sz="11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 (2560</a:t>
            </a:r>
            <a:r>
              <a:rPr lang="en-US" altLang="th-TH" sz="11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)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th-TH" sz="11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- </a:t>
            </a:r>
            <a:r>
              <a:rPr lang="th-TH" altLang="th-TH" sz="11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ในรายที่มี</a:t>
            </a:r>
            <a:r>
              <a:rPr lang="en-US" altLang="th-TH" sz="11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 Blood loss </a:t>
            </a:r>
            <a:r>
              <a:rPr lang="en-US" altLang="th-TH" sz="1100" u="sng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&gt;</a:t>
            </a:r>
            <a:r>
              <a:rPr lang="en-US" altLang="th-TH" sz="11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 300 ml</a:t>
            </a:r>
            <a:r>
              <a:rPr lang="th-TH" altLang="th-TH" sz="11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 ให้</a:t>
            </a:r>
            <a:r>
              <a:rPr lang="en-US" altLang="th-TH" sz="11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 LRS 1,000 ML IV rate 1</a:t>
            </a:r>
            <a:r>
              <a:rPr lang="th-TH" altLang="th-TH" sz="11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20 </a:t>
            </a:r>
            <a:r>
              <a:rPr lang="en-US" altLang="th-TH" sz="11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ml/hr. </a:t>
            </a:r>
            <a:r>
              <a:rPr lang="th-TH" altLang="th-TH" sz="11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(เปิดเส้นใหม่) (2560)</a:t>
            </a:r>
            <a:endParaRPr lang="en-US" altLang="th-TH" sz="1100" dirty="0" smtClean="0"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th-TH" altLang="th-TH" sz="11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- ปรับในรายที่ </a:t>
            </a:r>
            <a:r>
              <a:rPr lang="en-US" altLang="th-TH" sz="11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Blood loss </a:t>
            </a:r>
            <a:r>
              <a:rPr lang="en-US" altLang="th-TH" sz="1100" u="sng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&gt;</a:t>
            </a:r>
            <a:r>
              <a:rPr lang="en-US" altLang="th-TH" sz="11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 300 ml</a:t>
            </a:r>
            <a:r>
              <a:rPr lang="th-TH" altLang="th-TH" sz="11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 ให้</a:t>
            </a:r>
            <a:r>
              <a:rPr lang="en-US" altLang="th-TH" sz="11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 LRS</a:t>
            </a:r>
            <a:r>
              <a:rPr lang="th-TH" altLang="th-TH" sz="11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 1000 </a:t>
            </a:r>
            <a:r>
              <a:rPr lang="en-US" altLang="th-TH" sz="11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ml IV rate 200 ml (2562)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th-TH" sz="11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- </a:t>
            </a:r>
            <a:r>
              <a:rPr lang="th-TH" altLang="th-TH" sz="11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จัดระบบการตามแพทย์ </a:t>
            </a:r>
            <a:r>
              <a:rPr lang="en-US" altLang="th-TH" sz="11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Second  call  (2563)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th-TH" sz="11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-</a:t>
            </a:r>
            <a:r>
              <a:rPr lang="th-TH" altLang="th-TH" sz="11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en-US" altLang="th-TH" sz="11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Refer</a:t>
            </a:r>
            <a:r>
              <a:rPr lang="th-TH" altLang="th-TH" sz="11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  รพศ. เมื่อมีความจำเป็นต้องได้รับเลือด  (2560)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th-TH" altLang="th-TH" sz="11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- </a:t>
            </a:r>
            <a:r>
              <a:rPr lang="en-US" altLang="th-TH" sz="11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ANC</a:t>
            </a:r>
            <a:r>
              <a:rPr lang="th-TH" altLang="th-TH" sz="11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  กำหนด </a:t>
            </a:r>
            <a:r>
              <a:rPr lang="en-US" altLang="th-TH" sz="11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Early  warning Sign</a:t>
            </a:r>
            <a:r>
              <a:rPr lang="th-TH" altLang="th-TH" sz="11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en-US" altLang="th-TH" sz="11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en-US" altLang="th-TH" sz="1100" dirty="0" err="1" smtClean="0">
                <a:latin typeface="BrowalliaUPC" panose="020B0604020202020204" pitchFamily="34" charset="-34"/>
                <a:cs typeface="BrowalliaUPC" panose="020B0604020202020204" pitchFamily="34" charset="-34"/>
              </a:rPr>
              <a:t>Hct</a:t>
            </a:r>
            <a:r>
              <a:rPr lang="th-TH" altLang="th-TH" sz="11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en-US" altLang="th-TH" sz="11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&lt; 30%  </a:t>
            </a:r>
            <a:r>
              <a:rPr lang="th-TH" altLang="th-TH" sz="11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ส่งพบแพทย์, </a:t>
            </a:r>
            <a:r>
              <a:rPr lang="en-US" altLang="th-TH" sz="1100" dirty="0" err="1" smtClean="0">
                <a:latin typeface="BrowalliaUPC" panose="020B0604020202020204" pitchFamily="34" charset="-34"/>
                <a:cs typeface="BrowalliaUPC" panose="020B0604020202020204" pitchFamily="34" charset="-34"/>
              </a:rPr>
              <a:t>Hct</a:t>
            </a:r>
            <a:r>
              <a:rPr lang="en-US" altLang="th-TH" sz="11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  &lt; 25%</a:t>
            </a:r>
            <a:r>
              <a:rPr lang="th-TH" altLang="th-TH" sz="11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  </a:t>
            </a:r>
            <a:r>
              <a:rPr lang="en-US" altLang="th-TH" sz="11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Admit </a:t>
            </a:r>
            <a:r>
              <a:rPr lang="th-TH" altLang="th-TH" sz="11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 ให้เลือด</a:t>
            </a:r>
            <a:endParaRPr lang="en-US" altLang="th-TH" sz="1100" dirty="0" smtClean="0"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th-TH" sz="11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- LR  </a:t>
            </a:r>
            <a:r>
              <a:rPr lang="en-US" altLang="th-TH" sz="1100" dirty="0" err="1" smtClean="0">
                <a:latin typeface="BrowalliaUPC" panose="020B0604020202020204" pitchFamily="34" charset="-34"/>
                <a:cs typeface="BrowalliaUPC" panose="020B0604020202020204" pitchFamily="34" charset="-34"/>
              </a:rPr>
              <a:t>Hct</a:t>
            </a:r>
            <a:r>
              <a:rPr lang="en-US" altLang="th-TH" sz="11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 &lt; 30% </a:t>
            </a:r>
            <a:r>
              <a:rPr lang="th-TH" altLang="th-TH" sz="11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 ประสาน</a:t>
            </a:r>
            <a:r>
              <a:rPr lang="en-US" altLang="th-TH" sz="11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 Refer</a:t>
            </a:r>
            <a:r>
              <a:rPr lang="th-TH" altLang="th-TH" sz="11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  รพศ. (2560)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th-TH" altLang="th-TH" sz="11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- ปรับแนวทางในราย</a:t>
            </a:r>
            <a:r>
              <a:rPr lang="en-US" altLang="th-TH" sz="11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  blood  loss  500  ml  </a:t>
            </a:r>
            <a:r>
              <a:rPr lang="th-TH" altLang="th-TH" sz="11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แจ้งแพทย์เวร ประสาน</a:t>
            </a:r>
            <a:r>
              <a:rPr lang="en-US" altLang="th-TH" sz="11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 refer</a:t>
            </a:r>
            <a:r>
              <a:rPr lang="th-TH" altLang="th-TH" sz="11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 รพศ. (2565)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th-TH" altLang="th-TH" sz="11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- เปลี่ยน </a:t>
            </a:r>
            <a:r>
              <a:rPr lang="en-US" altLang="th-TH" sz="11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IVF </a:t>
            </a:r>
            <a:r>
              <a:rPr lang="th-TH" altLang="th-TH" sz="11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จาก </a:t>
            </a:r>
            <a:r>
              <a:rPr lang="en-US" altLang="th-TH" sz="11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LRS </a:t>
            </a:r>
            <a:r>
              <a:rPr lang="th-TH" altLang="th-TH" sz="11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เป็น </a:t>
            </a:r>
            <a:r>
              <a:rPr lang="en-US" altLang="th-TH" sz="1100" dirty="0" err="1" smtClean="0">
                <a:latin typeface="BrowalliaUPC" panose="020B0604020202020204" pitchFamily="34" charset="-34"/>
                <a:cs typeface="BrowalliaUPC" panose="020B0604020202020204" pitchFamily="34" charset="-34"/>
              </a:rPr>
              <a:t>Acetar</a:t>
            </a:r>
            <a:r>
              <a:rPr lang="en-US" altLang="th-TH" sz="11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th-TH" altLang="th-TH" sz="11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(2566)</a:t>
            </a:r>
            <a:endParaRPr lang="th-TH" altLang="th-TH" sz="1100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43027" name="TextBox 6"/>
          <p:cNvSpPr txBox="1">
            <a:spLocks noChangeArrowheads="1"/>
          </p:cNvSpPr>
          <p:nvPr/>
        </p:nvSpPr>
        <p:spPr bwMode="auto">
          <a:xfrm>
            <a:off x="4500070" y="1989109"/>
            <a:ext cx="4439874" cy="161582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th-TH" sz="11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-</a:t>
            </a:r>
            <a:r>
              <a:rPr lang="th-TH" altLang="th-TH" sz="11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en-US" altLang="th-TH" sz="11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Early  detect </a:t>
            </a:r>
            <a:r>
              <a:rPr lang="th-TH" altLang="th-TH" sz="11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 ในราย</a:t>
            </a:r>
            <a:r>
              <a:rPr lang="en-US" altLang="th-TH" sz="11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 Blood  loss  </a:t>
            </a:r>
            <a:r>
              <a:rPr lang="en-US" altLang="th-TH" sz="1100" dirty="0">
                <a:latin typeface="BrowalliaUPC" panose="020B0604020202020204" pitchFamily="34" charset="-34"/>
                <a:cs typeface="BrowalliaUPC" panose="020B0604020202020204" pitchFamily="34" charset="-34"/>
              </a:rPr>
              <a:t>&gt;</a:t>
            </a:r>
            <a:r>
              <a:rPr lang="en-US" altLang="th-TH" sz="11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 300 ml</a:t>
            </a:r>
            <a:r>
              <a:rPr lang="th-TH" altLang="th-TH" sz="11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  รายงานแพทย์ 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th-TH" altLang="th-TH" sz="11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- ประเมินพบ 10 นาที หลังทารกคลอดรายเสี่ยงสูงรกไม่คลอดและในรายเสี่ยงต่ำ  20 นาที รกไม่คลอด โทรตามแพทย์ล้วงรก (2560) 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th-TH" altLang="th-TH" sz="1100" dirty="0" smtClean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- ปรับเปลี่ยนประเมินพบ 10 นาที หลังทารกคลอดรกไม่คลอด/คลอดไม่ครบทุกราย ให้โทรตามแพทย์ล้วงรก (2561)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th-TH" altLang="th-TH" sz="1100" dirty="0" smtClean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- ประสานงานกับ รพศ. ปรับเกณฑ์การส่งต่อในรายที่</a:t>
            </a:r>
            <a:r>
              <a:rPr lang="en-US" altLang="th-TH" sz="1100" dirty="0" smtClean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en-US" altLang="th-TH" sz="1100" dirty="0" err="1" smtClean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Hct</a:t>
            </a:r>
            <a:r>
              <a:rPr lang="en-US" altLang="th-TH" sz="1100" dirty="0" smtClean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.</a:t>
            </a:r>
            <a:r>
              <a:rPr lang="th-TH" altLang="th-TH" sz="1100" dirty="0" smtClean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en-US" altLang="th-TH" sz="1100" u="sng" dirty="0" smtClean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&lt;</a:t>
            </a:r>
            <a:r>
              <a:rPr lang="th-TH" altLang="th-TH" sz="1100" dirty="0" smtClean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30</a:t>
            </a:r>
            <a:r>
              <a:rPr lang="en-US" altLang="th-TH" sz="1100" dirty="0" smtClean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%</a:t>
            </a:r>
            <a:r>
              <a:rPr lang="th-TH" altLang="th-TH" sz="1100" dirty="0" smtClean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และในรายที่ประเมินพบสงสัยรกติดแน่นมาก (2560)</a:t>
            </a:r>
            <a:endParaRPr lang="th-TH" altLang="th-TH" sz="1100" dirty="0">
              <a:solidFill>
                <a:prstClr val="black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th-TH" altLang="th-TH" sz="1100" dirty="0" smtClean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- หลัง</a:t>
            </a:r>
            <a:r>
              <a:rPr lang="th-TH" altLang="th-TH" sz="1100" dirty="0" smtClean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พบ</a:t>
            </a:r>
            <a:r>
              <a:rPr lang="en-US" altLang="th-TH" sz="1100" dirty="0" smtClean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Blood loss </a:t>
            </a:r>
            <a:r>
              <a:rPr lang="en-US" altLang="th-TH" sz="1100" u="sng" dirty="0" smtClean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&gt;</a:t>
            </a:r>
            <a:r>
              <a:rPr lang="en-US" altLang="th-TH" sz="1100" dirty="0" smtClean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300 ml</a:t>
            </a:r>
            <a:r>
              <a:rPr lang="th-TH" altLang="th-TH" sz="1100" dirty="0" smtClean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 ประเมิน</a:t>
            </a:r>
            <a:r>
              <a:rPr lang="en-US" altLang="th-TH" sz="1100" dirty="0" smtClean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V/S </a:t>
            </a:r>
            <a:r>
              <a:rPr lang="th-TH" altLang="th-TH" sz="1100" dirty="0" smtClean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ทุก 5 นาที จนเย็บแผลเสร็จ (2563</a:t>
            </a:r>
            <a:r>
              <a:rPr lang="th-TH" altLang="th-TH" sz="1100" dirty="0" smtClean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)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th-TH" altLang="th-TH" sz="1100" dirty="0" smtClean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- จัดทำนวัตกรรม วงล้อตวงเลือด (2567)</a:t>
            </a:r>
            <a:endParaRPr lang="th-TH" altLang="th-TH" sz="1100" dirty="0">
              <a:solidFill>
                <a:prstClr val="black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cxnSp>
        <p:nvCxnSpPr>
          <p:cNvPr id="43032" name="ลูกศรเชื่อมต่อแบบตรง 43031"/>
          <p:cNvCxnSpPr/>
          <p:nvPr/>
        </p:nvCxnSpPr>
        <p:spPr>
          <a:xfrm flipH="1">
            <a:off x="4341083" y="1412776"/>
            <a:ext cx="17077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2" name="ลูกศรเชื่อมต่อแบบตรง 111"/>
          <p:cNvCxnSpPr/>
          <p:nvPr/>
        </p:nvCxnSpPr>
        <p:spPr>
          <a:xfrm flipH="1">
            <a:off x="2847081" y="4101861"/>
            <a:ext cx="218156" cy="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3" name="ลูกศรเชื่อมต่อแบบตรง 112"/>
          <p:cNvCxnSpPr/>
          <p:nvPr/>
        </p:nvCxnSpPr>
        <p:spPr>
          <a:xfrm flipH="1">
            <a:off x="4343719" y="4198613"/>
            <a:ext cx="16550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ลูกศรเชื่อมต่อแบบตรง 64"/>
          <p:cNvCxnSpPr/>
          <p:nvPr/>
        </p:nvCxnSpPr>
        <p:spPr>
          <a:xfrm flipH="1" flipV="1">
            <a:off x="2750031" y="1494420"/>
            <a:ext cx="184384" cy="2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ลูกศรเชื่อมต่อแบบตรง 65"/>
          <p:cNvCxnSpPr/>
          <p:nvPr/>
        </p:nvCxnSpPr>
        <p:spPr>
          <a:xfrm flipH="1">
            <a:off x="1368610" y="3788295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7" name="TextBox 12"/>
          <p:cNvSpPr txBox="1">
            <a:spLocks noChangeArrowheads="1"/>
          </p:cNvSpPr>
          <p:nvPr/>
        </p:nvSpPr>
        <p:spPr bwMode="auto">
          <a:xfrm>
            <a:off x="1834337" y="5445224"/>
            <a:ext cx="1080120" cy="52322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th-TH" altLang="th-TH" sz="14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สมรรถนะแพทย์/พยาบาล</a:t>
            </a:r>
          </a:p>
        </p:txBody>
      </p:sp>
      <p:sp>
        <p:nvSpPr>
          <p:cNvPr id="69" name="TextBox 6"/>
          <p:cNvSpPr txBox="1">
            <a:spLocks noChangeArrowheads="1"/>
          </p:cNvSpPr>
          <p:nvPr/>
        </p:nvSpPr>
        <p:spPr bwMode="auto">
          <a:xfrm>
            <a:off x="4509221" y="5889465"/>
            <a:ext cx="4414817" cy="769441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th-TH" sz="1100" dirty="0" smtClean="0">
                <a:latin typeface="BrowalliaUPC" pitchFamily="34" charset="-34"/>
                <a:cs typeface="BrowalliaUPC" pitchFamily="34" charset="-34"/>
              </a:rPr>
              <a:t>-</a:t>
            </a:r>
            <a:r>
              <a:rPr lang="th-TH" altLang="th-TH" sz="1100" dirty="0" smtClean="0">
                <a:latin typeface="BrowalliaUPC" pitchFamily="34" charset="-34"/>
                <a:cs typeface="BrowalliaUPC" pitchFamily="34" charset="-34"/>
              </a:rPr>
              <a:t> ฝึกทักษะพยาบาลในการทำ </a:t>
            </a:r>
            <a:r>
              <a:rPr lang="en-US" altLang="th-TH" sz="1100" dirty="0" smtClean="0">
                <a:latin typeface="BrowalliaUPC" pitchFamily="34" charset="-34"/>
                <a:cs typeface="BrowalliaUPC" pitchFamily="34" charset="-34"/>
              </a:rPr>
              <a:t>Control cord traction</a:t>
            </a:r>
            <a:r>
              <a:rPr lang="th-TH" altLang="th-TH" sz="1100" dirty="0" smtClean="0">
                <a:latin typeface="BrowalliaUPC" pitchFamily="34" charset="-34"/>
                <a:cs typeface="BrowalliaUPC" pitchFamily="34" charset="-34"/>
              </a:rPr>
              <a:t> (2560)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th-TH" altLang="th-TH" sz="1100" dirty="0" smtClean="0">
                <a:latin typeface="BrowalliaUPC" pitchFamily="34" charset="-34"/>
                <a:cs typeface="BrowalliaUPC" pitchFamily="34" charset="-34"/>
              </a:rPr>
              <a:t>- จัดระบบการโทรปรึกษาแพทย์เฉพาะทางกับ รพ.แม่ข่าย (2560)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th-TH" altLang="th-TH" sz="1100" dirty="0" smtClean="0">
                <a:latin typeface="BrowalliaUPC" pitchFamily="34" charset="-34"/>
                <a:cs typeface="BrowalliaUPC" pitchFamily="34" charset="-34"/>
              </a:rPr>
              <a:t>- ฝึกทักษะการทำ</a:t>
            </a:r>
            <a:r>
              <a:rPr lang="en-US" altLang="th-TH" sz="1100" dirty="0" smtClean="0">
                <a:latin typeface="BrowalliaUPC" pitchFamily="34" charset="-34"/>
                <a:cs typeface="BrowalliaUPC" pitchFamily="34" charset="-34"/>
              </a:rPr>
              <a:t> Balloon  </a:t>
            </a:r>
            <a:r>
              <a:rPr lang="en-US" altLang="th-TH" sz="1100" dirty="0" err="1" smtClean="0">
                <a:latin typeface="BrowalliaUPC" pitchFamily="34" charset="-34"/>
                <a:cs typeface="BrowalliaUPC" pitchFamily="34" charset="-34"/>
              </a:rPr>
              <a:t>tamponade</a:t>
            </a:r>
            <a:r>
              <a:rPr lang="en-US" altLang="th-TH" sz="1100" dirty="0" smtClean="0">
                <a:latin typeface="BrowalliaUPC" pitchFamily="34" charset="-34"/>
                <a:cs typeface="BrowalliaUPC" pitchFamily="34" charset="-34"/>
              </a:rPr>
              <a:t>  </a:t>
            </a:r>
            <a:r>
              <a:rPr lang="th-TH" altLang="th-TH" sz="1100" dirty="0" smtClean="0">
                <a:latin typeface="BrowalliaUPC" pitchFamily="34" charset="-34"/>
                <a:cs typeface="BrowalliaUPC" pitchFamily="34" charset="-34"/>
              </a:rPr>
              <a:t>(2562)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th-TH" altLang="th-TH" sz="1100" dirty="0" smtClean="0">
                <a:latin typeface="BrowalliaUPC" pitchFamily="34" charset="-34"/>
                <a:cs typeface="BrowalliaUPC" pitchFamily="34" charset="-34"/>
              </a:rPr>
              <a:t>-</a:t>
            </a:r>
            <a:r>
              <a:rPr lang="en-US" altLang="th-TH" sz="1100" dirty="0" smtClean="0">
                <a:latin typeface="BrowalliaUPC" pitchFamily="34" charset="-34"/>
                <a:cs typeface="BrowalliaUPC" pitchFamily="34" charset="-34"/>
              </a:rPr>
              <a:t> </a:t>
            </a:r>
            <a:r>
              <a:rPr lang="th-TH" altLang="th-TH" sz="1100" dirty="0" smtClean="0">
                <a:latin typeface="BrowalliaUPC" pitchFamily="34" charset="-34"/>
                <a:cs typeface="BrowalliaUPC" pitchFamily="34" charset="-34"/>
              </a:rPr>
              <a:t>หากแพทย์เจ้าของเวรไม่สามารถประเมินการ</a:t>
            </a:r>
            <a:r>
              <a:rPr lang="en-US" altLang="th-TH" sz="1100" dirty="0" smtClean="0">
                <a:latin typeface="BrowalliaUPC" pitchFamily="34" charset="-34"/>
                <a:cs typeface="BrowalliaUPC" pitchFamily="34" charset="-34"/>
              </a:rPr>
              <a:t>  tear</a:t>
            </a:r>
            <a:r>
              <a:rPr lang="th-TH" altLang="th-TH" sz="1100" dirty="0" smtClean="0">
                <a:latin typeface="BrowalliaUPC" pitchFamily="34" charset="-34"/>
                <a:cs typeface="BrowalliaUPC" pitchFamily="34" charset="-34"/>
              </a:rPr>
              <a:t> ได้ ให้ตามแพทย์ชำนาญกว่า (2565)</a:t>
            </a:r>
            <a:endParaRPr lang="th-TH" altLang="th-TH" sz="1100" dirty="0">
              <a:latin typeface="BrowalliaUPC" pitchFamily="34" charset="-34"/>
              <a:cs typeface="BrowalliaUPC" pitchFamily="34" charset="-34"/>
            </a:endParaRPr>
          </a:p>
        </p:txBody>
      </p:sp>
      <p:sp>
        <p:nvSpPr>
          <p:cNvPr id="70" name="TextBox 12"/>
          <p:cNvSpPr txBox="1">
            <a:spLocks noChangeArrowheads="1"/>
          </p:cNvSpPr>
          <p:nvPr/>
        </p:nvSpPr>
        <p:spPr bwMode="auto">
          <a:xfrm>
            <a:off x="3065237" y="5331245"/>
            <a:ext cx="1256831" cy="1169551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th-TH" altLang="th-TH" sz="14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มีทักษะในการทำคลอดรกและการประเมินการฉีกขาดของช่องทางคลอดและการป้องกัน </a:t>
            </a:r>
            <a:r>
              <a:rPr lang="en-US" altLang="th-TH" sz="14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PPH</a:t>
            </a:r>
            <a:endParaRPr lang="en-US" altLang="th-TH" sz="1400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cxnSp>
        <p:nvCxnSpPr>
          <p:cNvPr id="77" name="ลูกศรเชื่อมต่อแบบตรง 76"/>
          <p:cNvCxnSpPr/>
          <p:nvPr/>
        </p:nvCxnSpPr>
        <p:spPr>
          <a:xfrm flipH="1">
            <a:off x="4323562" y="6274185"/>
            <a:ext cx="18731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ลูกศรเชื่อมต่อแบบตรง 77"/>
          <p:cNvCxnSpPr/>
          <p:nvPr/>
        </p:nvCxnSpPr>
        <p:spPr>
          <a:xfrm flipH="1">
            <a:off x="2914458" y="5727887"/>
            <a:ext cx="15077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73836" y="4332008"/>
            <a:ext cx="124464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Indicator</a:t>
            </a:r>
            <a:r>
              <a:rPr lang="en-US" sz="1400" b="1" dirty="0" smtClean="0">
                <a:solidFill>
                  <a:srgbClr val="00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: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- </a:t>
            </a:r>
            <a:r>
              <a:rPr lang="th-TH" sz="1400" dirty="0" smtClean="0">
                <a:solidFill>
                  <a:srgbClr val="00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อัตราการเกิด </a:t>
            </a:r>
            <a:r>
              <a:rPr lang="en-US" sz="1400" dirty="0" smtClean="0">
                <a:solidFill>
                  <a:srgbClr val="00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PPH</a:t>
            </a:r>
            <a:r>
              <a:rPr lang="th-TH" sz="1400" dirty="0" smtClean="0">
                <a:solidFill>
                  <a:srgbClr val="00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(เป้าหมาย </a:t>
            </a:r>
            <a:r>
              <a:rPr lang="en-US" sz="1400" u="sng" dirty="0" smtClean="0">
                <a:solidFill>
                  <a:srgbClr val="00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&lt;</a:t>
            </a:r>
            <a:r>
              <a:rPr lang="en-US" sz="1400" dirty="0" smtClean="0">
                <a:solidFill>
                  <a:srgbClr val="00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4</a:t>
            </a:r>
            <a:r>
              <a:rPr lang="th-TH" sz="1400" dirty="0" smtClean="0">
                <a:solidFill>
                  <a:srgbClr val="00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)</a:t>
            </a:r>
          </a:p>
          <a:p>
            <a:r>
              <a:rPr lang="th-TH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- อัตราการเกิด </a:t>
            </a:r>
            <a:r>
              <a:rPr lang="en-US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PPH</a:t>
            </a:r>
            <a:r>
              <a:rPr lang="th-TH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en-US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with shock</a:t>
            </a:r>
            <a:r>
              <a:rPr lang="th-TH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(เป้าหมาย 0)</a:t>
            </a:r>
            <a:endParaRPr lang="en-US" sz="14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cxnSp>
        <p:nvCxnSpPr>
          <p:cNvPr id="7" name="ตัวเชื่อมต่อหักมุม 6"/>
          <p:cNvCxnSpPr>
            <a:stCxn id="43016" idx="1"/>
            <a:endCxn id="67" idx="1"/>
          </p:cNvCxnSpPr>
          <p:nvPr/>
        </p:nvCxnSpPr>
        <p:spPr>
          <a:xfrm rot="10800000" flipV="1">
            <a:off x="1834338" y="1494656"/>
            <a:ext cx="29643" cy="4212177"/>
          </a:xfrm>
          <a:prstGeom prst="bentConnector3">
            <a:avLst>
              <a:gd name="adj1" fmla="val 871177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763688" y="1645350"/>
            <a:ext cx="136161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00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Indicator</a:t>
            </a:r>
            <a:r>
              <a:rPr lang="en-US" sz="1200" b="1" dirty="0" smtClean="0">
                <a:solidFill>
                  <a:srgbClr val="00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:</a:t>
            </a:r>
          </a:p>
          <a:p>
            <a:r>
              <a:rPr lang="th-TH" sz="1200" dirty="0" smtClean="0">
                <a:solidFill>
                  <a:srgbClr val="00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- อัตราตกเลือดจาก</a:t>
            </a:r>
            <a:r>
              <a:rPr lang="en-US" sz="1200" dirty="0" smtClean="0">
                <a:solidFill>
                  <a:srgbClr val="00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</a:p>
          <a:p>
            <a:r>
              <a:rPr lang="en-US" sz="1200" dirty="0" smtClean="0">
                <a:solidFill>
                  <a:srgbClr val="00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Uterine </a:t>
            </a:r>
            <a:r>
              <a:rPr lang="en-US" sz="1200" dirty="0" err="1" smtClean="0">
                <a:solidFill>
                  <a:srgbClr val="00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atony</a:t>
            </a:r>
            <a:endParaRPr lang="en-US" sz="1200" dirty="0" smtClean="0">
              <a:solidFill>
                <a:srgbClr val="000000"/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r>
              <a:rPr lang="en-US" sz="1200" dirty="0" smtClean="0">
                <a:solidFill>
                  <a:srgbClr val="00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- </a:t>
            </a:r>
            <a:r>
              <a:rPr lang="th-TH" sz="1200" dirty="0" smtClean="0">
                <a:solidFill>
                  <a:srgbClr val="00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อัตราตกเลือดจาก</a:t>
            </a:r>
          </a:p>
          <a:p>
            <a:r>
              <a:rPr lang="th-TH" sz="1200" dirty="0" smtClean="0">
                <a:solidFill>
                  <a:srgbClr val="00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เศษรกค้าง</a:t>
            </a:r>
          </a:p>
          <a:p>
            <a:r>
              <a:rPr lang="th-TH" sz="1200" dirty="0" smtClean="0">
                <a:solidFill>
                  <a:srgbClr val="00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- อัตรามารดาได้รับ</a:t>
            </a:r>
          </a:p>
          <a:p>
            <a:r>
              <a:rPr lang="th-TH" sz="1200" dirty="0" smtClean="0">
                <a:solidFill>
                  <a:srgbClr val="00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การประเมิน </a:t>
            </a:r>
            <a:r>
              <a:rPr lang="en-US" sz="1200" dirty="0" smtClean="0">
                <a:solidFill>
                  <a:srgbClr val="00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uterine </a:t>
            </a:r>
          </a:p>
          <a:p>
            <a:r>
              <a:rPr lang="en-US" sz="1200" dirty="0" err="1" smtClean="0">
                <a:solidFill>
                  <a:srgbClr val="00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atony</a:t>
            </a:r>
            <a:r>
              <a:rPr lang="en-US" sz="1200" dirty="0" smtClean="0">
                <a:solidFill>
                  <a:srgbClr val="00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, blood loss</a:t>
            </a:r>
          </a:p>
          <a:p>
            <a:r>
              <a:rPr lang="en-US" sz="1200" dirty="0" smtClean="0">
                <a:solidFill>
                  <a:srgbClr val="00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- </a:t>
            </a:r>
            <a:r>
              <a:rPr lang="th-TH" sz="1200" dirty="0" smtClean="0">
                <a:solidFill>
                  <a:srgbClr val="00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อัตราตกเลือดหลัง</a:t>
            </a:r>
          </a:p>
          <a:p>
            <a:r>
              <a:rPr lang="th-TH" sz="1200" dirty="0" smtClean="0">
                <a:solidFill>
                  <a:srgbClr val="00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คลอด</a:t>
            </a:r>
            <a:endParaRPr lang="th-TH" sz="12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cxnSp>
        <p:nvCxnSpPr>
          <p:cNvPr id="14" name="ตัวเชื่อมต่อตรง 13"/>
          <p:cNvCxnSpPr/>
          <p:nvPr/>
        </p:nvCxnSpPr>
        <p:spPr>
          <a:xfrm>
            <a:off x="1584634" y="4077135"/>
            <a:ext cx="25943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1841582" y="4293096"/>
            <a:ext cx="12446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00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Indicator</a:t>
            </a:r>
            <a:r>
              <a:rPr lang="en-US" sz="1200" b="1" dirty="0" smtClean="0">
                <a:solidFill>
                  <a:srgbClr val="00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:</a:t>
            </a:r>
          </a:p>
          <a:p>
            <a:r>
              <a:rPr lang="th-TH" sz="1200" dirty="0" smtClean="0">
                <a:solidFill>
                  <a:srgbClr val="00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- อัตรา</a:t>
            </a:r>
            <a:r>
              <a:rPr lang="en-US" sz="1200" dirty="0" smtClean="0">
                <a:solidFill>
                  <a:srgbClr val="00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PPH with shock</a:t>
            </a:r>
            <a:endParaRPr lang="th-TH" sz="12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35" name="กล่องข้อความ 2"/>
          <p:cNvSpPr txBox="1">
            <a:spLocks noChangeArrowheads="1"/>
          </p:cNvSpPr>
          <p:nvPr/>
        </p:nvSpPr>
        <p:spPr bwMode="auto">
          <a:xfrm>
            <a:off x="7350571" y="408087"/>
            <a:ext cx="168592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th-TH" sz="1400" dirty="0">
                <a:solidFill>
                  <a:srgbClr val="000000"/>
                </a:solidFill>
                <a:effectLst/>
                <a:latin typeface="Calibri"/>
                <a:ea typeface="Calibri"/>
                <a:cs typeface="Angsana New"/>
              </a:rPr>
              <a:t>รพ.โป่งน้ำร้อน  </a:t>
            </a:r>
            <a:r>
              <a:rPr lang="th-TH" sz="1400" dirty="0">
                <a:solidFill>
                  <a:srgbClr val="000000"/>
                </a:solidFill>
                <a:latin typeface="Calibri"/>
                <a:ea typeface="Calibri"/>
                <a:cs typeface="Angsana New"/>
              </a:rPr>
              <a:t>พ</a:t>
            </a:r>
            <a:r>
              <a:rPr lang="th-TH" sz="1400" dirty="0" smtClean="0">
                <a:solidFill>
                  <a:srgbClr val="000000"/>
                </a:solidFill>
                <a:effectLst/>
                <a:latin typeface="Calibri"/>
                <a:ea typeface="Calibri"/>
                <a:cs typeface="Angsana New"/>
              </a:rPr>
              <a:t>.ค.67</a:t>
            </a:r>
            <a:endParaRPr lang="en-US" sz="1100" dirty="0">
              <a:effectLst/>
              <a:latin typeface="Calibri"/>
              <a:ea typeface="Calibri"/>
              <a:cs typeface="Cordia New"/>
            </a:endParaRPr>
          </a:p>
        </p:txBody>
      </p:sp>
      <p:sp>
        <p:nvSpPr>
          <p:cNvPr id="36" name="กล่องข้อความ 2"/>
          <p:cNvSpPr txBox="1">
            <a:spLocks noChangeArrowheads="1"/>
          </p:cNvSpPr>
          <p:nvPr/>
        </p:nvSpPr>
        <p:spPr bwMode="auto">
          <a:xfrm>
            <a:off x="8244408" y="6429375"/>
            <a:ext cx="58876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th-TH" sz="1400" dirty="0" smtClean="0">
                <a:solidFill>
                  <a:srgbClr val="000000"/>
                </a:solidFill>
                <a:effectLst/>
                <a:latin typeface="Calibri"/>
                <a:ea typeface="Calibri"/>
                <a:cs typeface="Angsana New"/>
              </a:rPr>
              <a:t>1</a:t>
            </a:r>
            <a:endParaRPr lang="en-US" sz="1100" dirty="0">
              <a:effectLst/>
              <a:latin typeface="Calibri"/>
              <a:ea typeface="Calibri"/>
              <a:cs typeface="Cordia New"/>
            </a:endParaRPr>
          </a:p>
        </p:txBody>
      </p:sp>
      <p:sp>
        <p:nvSpPr>
          <p:cNvPr id="38" name="TextBox 13"/>
          <p:cNvSpPr txBox="1">
            <a:spLocks noChangeArrowheads="1"/>
          </p:cNvSpPr>
          <p:nvPr/>
        </p:nvSpPr>
        <p:spPr bwMode="auto">
          <a:xfrm>
            <a:off x="2936227" y="2430080"/>
            <a:ext cx="1402969" cy="892552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th-TH" altLang="th-TH" sz="13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การประเมินซ้ำที่เหมาะสม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th-TH" altLang="th-TH" sz="13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-</a:t>
            </a:r>
            <a:r>
              <a:rPr lang="en-US" altLang="th-TH" sz="13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Uterine  </a:t>
            </a:r>
            <a:r>
              <a:rPr lang="en-US" altLang="th-TH" sz="1300" dirty="0" err="1" smtClean="0">
                <a:latin typeface="BrowalliaUPC" panose="020B0604020202020204" pitchFamily="34" charset="-34"/>
                <a:cs typeface="BrowalliaUPC" panose="020B0604020202020204" pitchFamily="34" charset="-34"/>
              </a:rPr>
              <a:t>atony</a:t>
            </a:r>
            <a:endParaRPr lang="en-US" altLang="th-TH" sz="1300" dirty="0" smtClean="0"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th-TH" sz="13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-</a:t>
            </a:r>
            <a:r>
              <a:rPr lang="th-TH" altLang="th-TH" sz="13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ประเมิน</a:t>
            </a:r>
            <a:r>
              <a:rPr lang="en-US" altLang="th-TH" sz="13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 V/S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th-TH" sz="13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-blood  loss</a:t>
            </a:r>
            <a:endParaRPr lang="th-TH" altLang="th-TH" sz="1300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cxnSp>
        <p:nvCxnSpPr>
          <p:cNvPr id="13" name="ตัวเชื่อมต่อตรง 12"/>
          <p:cNvCxnSpPr/>
          <p:nvPr/>
        </p:nvCxnSpPr>
        <p:spPr>
          <a:xfrm>
            <a:off x="2843778" y="1494418"/>
            <a:ext cx="0" cy="15025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ลูกศรเชื่อมต่อแบบตรง 41"/>
          <p:cNvCxnSpPr/>
          <p:nvPr/>
        </p:nvCxnSpPr>
        <p:spPr>
          <a:xfrm flipH="1">
            <a:off x="4342022" y="2780928"/>
            <a:ext cx="17077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TextBox 6"/>
          <p:cNvSpPr txBox="1">
            <a:spLocks noChangeArrowheads="1"/>
          </p:cNvSpPr>
          <p:nvPr/>
        </p:nvSpPr>
        <p:spPr bwMode="auto">
          <a:xfrm>
            <a:off x="4516646" y="906105"/>
            <a:ext cx="4439874" cy="93871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th-TH" altLang="th-TH" sz="1100" dirty="0" smtClean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- ซักประวัติและประเมินครรภ์เสี่ยงตั้งแต่</a:t>
            </a:r>
            <a:r>
              <a:rPr lang="en-US" altLang="th-TH" sz="1100" dirty="0" smtClean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ANC</a:t>
            </a:r>
            <a:r>
              <a:rPr lang="th-TH" altLang="th-TH" sz="1100" dirty="0" smtClean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(2559)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th-TH" altLang="th-TH" sz="1100" dirty="0" smtClean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- แรกรับประเมินความเสี่ยงต่อ </a:t>
            </a:r>
            <a:r>
              <a:rPr lang="en-US" altLang="th-TH" sz="1100" dirty="0" smtClean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PPH </a:t>
            </a:r>
            <a:r>
              <a:rPr lang="en-US" altLang="th-TH" sz="1100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th-TH" altLang="th-TH" sz="1100" dirty="0" smtClean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ทุกราย (2563)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th-TH" altLang="th-TH" sz="1100" dirty="0" smtClean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- ประเมิน</a:t>
            </a:r>
            <a:r>
              <a:rPr lang="en-US" altLang="th-TH" sz="1100" dirty="0" smtClean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 HF</a:t>
            </a:r>
            <a:r>
              <a:rPr lang="th-TH" altLang="th-TH" sz="1100" dirty="0" smtClean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 ร่วมกันโดยพยาบาล 2 คน </a:t>
            </a:r>
            <a:r>
              <a:rPr lang="en-US" altLang="th-TH" sz="1100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HF  4/4  </a:t>
            </a:r>
            <a:r>
              <a:rPr lang="en-US" altLang="th-TH" sz="800" dirty="0" smtClean="0">
                <a:solidFill>
                  <a:prstClr val="black"/>
                </a:solidFill>
                <a:latin typeface="Times New Roman"/>
                <a:cs typeface="Times New Roman"/>
              </a:rPr>
              <a:t>≥</a:t>
            </a:r>
            <a:r>
              <a:rPr lang="en-US" altLang="th-TH" sz="1100" dirty="0" smtClean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, EFW &gt; 3800 </a:t>
            </a:r>
            <a:r>
              <a:rPr lang="th-TH" altLang="th-TH" sz="1100" dirty="0" smtClean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กรัม</a:t>
            </a:r>
            <a:r>
              <a:rPr lang="en-US" altLang="th-TH" sz="1100" dirty="0" smtClean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en-US" altLang="th-TH" sz="1100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Notify  </a:t>
            </a:r>
            <a:r>
              <a:rPr lang="th-TH" altLang="th-TH" sz="1100" dirty="0" smtClean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แพทย์ (2563) 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th-TH" altLang="th-TH" sz="1100" dirty="0" smtClean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- กลุ่มเสี่ยงสูงเปิดเส้นด้วย </a:t>
            </a:r>
            <a:r>
              <a:rPr lang="en-US" altLang="th-TH" sz="1100" dirty="0" smtClean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LRS 1,000 ml IV rate 120 ml/hr. </a:t>
            </a:r>
            <a:r>
              <a:rPr lang="th-TH" altLang="th-TH" sz="1100" dirty="0" smtClean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(2560)</a:t>
            </a:r>
            <a:endParaRPr lang="th-TH" altLang="th-TH" sz="1100" dirty="0">
              <a:solidFill>
                <a:prstClr val="black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th-TH" altLang="th-TH" sz="1100" dirty="0" smtClean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- กลุ่มเสี่ยงสูงเปิดเส้นด้วย </a:t>
            </a:r>
            <a:r>
              <a:rPr lang="en-US" altLang="th-TH" sz="1100" dirty="0" err="1" smtClean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Acetar</a:t>
            </a:r>
            <a:r>
              <a:rPr lang="en-US" altLang="th-TH" sz="1100" dirty="0" smtClean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 1,000</a:t>
            </a:r>
            <a:r>
              <a:rPr lang="th-TH" altLang="th-TH" sz="1100" dirty="0" smtClean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en-US" altLang="th-TH" sz="1100" dirty="0" smtClean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ml rate 120 ml/hr. </a:t>
            </a:r>
            <a:r>
              <a:rPr lang="th-TH" altLang="th-TH" sz="1100" dirty="0" smtClean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(2566)</a:t>
            </a:r>
            <a:endParaRPr lang="en-US" altLang="th-TH" sz="1100" dirty="0" smtClean="0">
              <a:solidFill>
                <a:prstClr val="black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cxnSp>
        <p:nvCxnSpPr>
          <p:cNvPr id="16" name="ตัวเชื่อมต่อตรง 15"/>
          <p:cNvCxnSpPr/>
          <p:nvPr/>
        </p:nvCxnSpPr>
        <p:spPr>
          <a:xfrm>
            <a:off x="2843778" y="2996952"/>
            <a:ext cx="9244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1863429" y="5951021"/>
            <a:ext cx="1244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00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Indicator</a:t>
            </a:r>
            <a:r>
              <a:rPr lang="en-US" sz="1200" b="1" dirty="0" smtClean="0">
                <a:solidFill>
                  <a:srgbClr val="00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:</a:t>
            </a:r>
          </a:p>
          <a:p>
            <a:pPr lvl="0">
              <a:spcBef>
                <a:spcPct val="0"/>
              </a:spcBef>
            </a:pPr>
            <a:r>
              <a:rPr lang="th-TH" sz="1200" dirty="0" smtClean="0">
                <a:solidFill>
                  <a:srgbClr val="00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- </a:t>
            </a:r>
            <a:r>
              <a:rPr lang="th-TH" altLang="th-TH" sz="1200" dirty="0" smtClean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อัตรา</a:t>
            </a:r>
            <a:r>
              <a:rPr lang="th-TH" altLang="th-TH" sz="1200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ตกเลือดจากช่องทางคลอดฉีก</a:t>
            </a:r>
            <a:r>
              <a:rPr lang="th-TH" altLang="th-TH" sz="1200" dirty="0" smtClean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ขาด</a:t>
            </a:r>
            <a:endParaRPr lang="th-TH" sz="12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466901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39552" y="322201"/>
            <a:ext cx="8208912" cy="543594"/>
          </a:xfrm>
        </p:spPr>
        <p:txBody>
          <a:bodyPr>
            <a:normAutofit/>
          </a:bodyPr>
          <a:lstStyle/>
          <a:p>
            <a:pPr algn="ctr"/>
            <a:r>
              <a:rPr lang="th-TH" altLang="en-US" sz="28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ผลลัพธ์และการพัฒนาที่ผ่านมา (</a:t>
            </a:r>
            <a:r>
              <a:rPr lang="en-US" altLang="en-US" sz="28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Performance &amp; Interventions</a:t>
            </a:r>
            <a:r>
              <a:rPr lang="th-TH" altLang="en-US" sz="28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)</a:t>
            </a:r>
            <a:endParaRPr lang="th-TH" sz="4000" dirty="0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683568" y="764704"/>
            <a:ext cx="7848872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วิเคราะห์ </a:t>
            </a:r>
            <a:r>
              <a:rPr lang="th-TH" sz="24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อัตราการเกิด </a:t>
            </a:r>
            <a:r>
              <a:rPr lang="en-US" sz="24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PPH</a:t>
            </a:r>
            <a:r>
              <a:rPr lang="th-TH" sz="24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en-US" sz="24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with  shock  </a:t>
            </a:r>
            <a:r>
              <a:rPr lang="th-TH" sz="24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ด้วย </a:t>
            </a:r>
            <a:r>
              <a:rPr lang="en-US" sz="24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Control Chart ±2 SD</a:t>
            </a:r>
            <a:endParaRPr lang="th-TH" sz="24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graphicFrame>
        <p:nvGraphicFramePr>
          <p:cNvPr id="4" name="แผนภูมิ 3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w15="http://schemas.microsoft.com/office/word/2012/wordml" xmlns="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aink="http://schemas.microsoft.com/office/drawing/2016/ink" xmlns:am3d="http://schemas.microsoft.com/office/drawing/2017/model3d" xmlns:o="urn:schemas-microsoft-com:office:office" xmlns:v="urn:schemas-microsoft-com:vml" xmlns:w10="urn:schemas-microsoft-com:office:word" xmlns:w="http://schemas.openxmlformats.org/wordprocessingml/2006/main" xmlns:w16cid="http://schemas.microsoft.com/office/word/2016/wordml/cid" xmlns:w16se="http://schemas.microsoft.com/office/word/2015/wordml/symex" xmlns:a16="http://schemas.microsoft.com/office/drawing/2014/main" xmlns:arto="http://schemas.microsoft.com/office/word/2006/arto" xmlns:lc="http://schemas.openxmlformats.org/drawingml/2006/lockedCanvas" id="{FBDBB9C3-D7DD-448B-BB4F-A340A8F31CC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31186969"/>
              </p:ext>
            </p:extLst>
          </p:nvPr>
        </p:nvGraphicFramePr>
        <p:xfrm>
          <a:off x="683568" y="1412776"/>
          <a:ext cx="7704856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กล่องข้อความ 2"/>
          <p:cNvSpPr txBox="1">
            <a:spLocks noChangeArrowheads="1"/>
          </p:cNvSpPr>
          <p:nvPr/>
        </p:nvSpPr>
        <p:spPr bwMode="auto">
          <a:xfrm>
            <a:off x="7092280" y="195943"/>
            <a:ext cx="168592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th-TH" sz="1400" dirty="0">
                <a:solidFill>
                  <a:srgbClr val="000000"/>
                </a:solidFill>
                <a:effectLst/>
                <a:latin typeface="Calibri"/>
                <a:ea typeface="Calibri"/>
                <a:cs typeface="Angsana New"/>
              </a:rPr>
              <a:t>รพ.โป่งน้ำร้อน  </a:t>
            </a:r>
            <a:r>
              <a:rPr lang="th-TH" sz="1400" dirty="0">
                <a:solidFill>
                  <a:srgbClr val="000000"/>
                </a:solidFill>
                <a:latin typeface="Calibri"/>
                <a:ea typeface="Calibri"/>
                <a:cs typeface="Angsana New"/>
              </a:rPr>
              <a:t>พ</a:t>
            </a:r>
            <a:r>
              <a:rPr lang="th-TH" sz="1400" dirty="0" smtClean="0">
                <a:solidFill>
                  <a:srgbClr val="000000"/>
                </a:solidFill>
                <a:effectLst/>
                <a:latin typeface="Calibri"/>
                <a:ea typeface="Calibri"/>
                <a:cs typeface="Angsana New"/>
              </a:rPr>
              <a:t>.ค.67</a:t>
            </a:r>
            <a:endParaRPr lang="en-US" sz="1100" dirty="0">
              <a:effectLst/>
              <a:latin typeface="Calibri"/>
              <a:ea typeface="Calibri"/>
              <a:cs typeface="Cordia New"/>
            </a:endParaRPr>
          </a:p>
        </p:txBody>
      </p:sp>
      <p:sp>
        <p:nvSpPr>
          <p:cNvPr id="6" name="กล่องข้อความ 2"/>
          <p:cNvSpPr txBox="1">
            <a:spLocks noChangeArrowheads="1"/>
          </p:cNvSpPr>
          <p:nvPr/>
        </p:nvSpPr>
        <p:spPr bwMode="auto">
          <a:xfrm>
            <a:off x="8244408" y="6237312"/>
            <a:ext cx="58876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th-TH" sz="1400" dirty="0" smtClean="0">
                <a:solidFill>
                  <a:srgbClr val="000000"/>
                </a:solidFill>
                <a:latin typeface="Calibri"/>
                <a:ea typeface="Calibri"/>
                <a:cs typeface="Angsana New"/>
              </a:rPr>
              <a:t>10</a:t>
            </a:r>
            <a:endParaRPr lang="en-US" sz="1100" dirty="0">
              <a:effectLst/>
              <a:latin typeface="Calibri"/>
              <a:ea typeface="Calibri"/>
              <a:cs typeface="Cordia New"/>
            </a:endParaRPr>
          </a:p>
        </p:txBody>
      </p:sp>
    </p:spTree>
    <p:extLst>
      <p:ext uri="{BB962C8B-B14F-4D97-AF65-F5344CB8AC3E}">
        <p14:creationId xmlns:p14="http://schemas.microsoft.com/office/powerpoint/2010/main" val="1333095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02457" y="116632"/>
            <a:ext cx="7886700" cy="792088"/>
          </a:xfrm>
        </p:spPr>
        <p:txBody>
          <a:bodyPr>
            <a:normAutofit/>
          </a:bodyPr>
          <a:lstStyle/>
          <a:p>
            <a:pPr lvl="0" algn="ctr" eaLnBrk="0" hangingPunct="0">
              <a:lnSpc>
                <a:spcPct val="100000"/>
              </a:lnSpc>
              <a:spcBef>
                <a:spcPts val="0"/>
              </a:spcBef>
            </a:pPr>
            <a:r>
              <a:rPr lang="th-TH" altLang="en-US" sz="3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ผลลัพธ์และการพัฒนาที่ผ่านมา (</a:t>
            </a:r>
            <a:r>
              <a:rPr lang="en-US" altLang="en-US" sz="3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Performance &amp; Interventions</a:t>
            </a:r>
            <a:r>
              <a:rPr lang="th-TH" altLang="en-US" sz="3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)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23528" y="659892"/>
            <a:ext cx="8619826" cy="619810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1400" b="1" dirty="0" smtClean="0">
                <a:latin typeface="Browallia New" panose="020B0604020202020204" pitchFamily="34" charset="-34"/>
                <a:cs typeface="Browallia New" pitchFamily="34" charset="-34"/>
              </a:rPr>
              <a:t>วิเคราะห์</a:t>
            </a:r>
            <a:endParaRPr lang="th-TH" sz="1400" dirty="0" smtClean="0">
              <a:latin typeface="Browallia New" panose="020B0604020202020204" pitchFamily="34" charset="-34"/>
              <a:cs typeface="Browallia New" pitchFamily="34" charset="-34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1400" dirty="0" smtClean="0">
                <a:latin typeface="Browallia New" panose="020B0604020202020204" pitchFamily="34" charset="-34"/>
                <a:cs typeface="Browallia New" pitchFamily="34" charset="-34"/>
              </a:rPr>
              <a:t>     </a:t>
            </a:r>
            <a:r>
              <a:rPr lang="th-TH" sz="1400" b="1" u="sng" dirty="0" err="1" smtClean="0">
                <a:latin typeface="Browallia New" panose="020B0604020202020204" pitchFamily="34" charset="-34"/>
                <a:cs typeface="Browallia New" pitchFamily="34" charset="-34"/>
              </a:rPr>
              <a:t>ไตรมาส</a:t>
            </a:r>
            <a:r>
              <a:rPr lang="th-TH" sz="1400" b="1" u="sng" dirty="0" smtClean="0">
                <a:latin typeface="Browallia New" panose="020B0604020202020204" pitchFamily="34" charset="-34"/>
                <a:cs typeface="Browallia New" pitchFamily="34" charset="-34"/>
              </a:rPr>
              <a:t>ที่  4</a:t>
            </a:r>
            <a:r>
              <a:rPr lang="th-TH" sz="1400" dirty="0" smtClean="0">
                <a:latin typeface="Browallia New" panose="020B0604020202020204" pitchFamily="34" charset="-34"/>
                <a:cs typeface="Browallia New" pitchFamily="34" charset="-34"/>
              </a:rPr>
              <a:t>  ปี 2562 1 ราย  เป็น </a:t>
            </a:r>
            <a:r>
              <a:rPr lang="en-US" sz="1400" dirty="0" smtClean="0">
                <a:latin typeface="Browallia New" panose="020B0604020202020204" pitchFamily="34" charset="-34"/>
                <a:cs typeface="Browallia New" pitchFamily="34" charset="-34"/>
              </a:rPr>
              <a:t> case</a:t>
            </a:r>
            <a:r>
              <a:rPr lang="th-TH" sz="1400" dirty="0" smtClean="0">
                <a:latin typeface="Browallia New" panose="020B0604020202020204" pitchFamily="34" charset="-34"/>
                <a:cs typeface="Browallia New" pitchFamily="34" charset="-34"/>
              </a:rPr>
              <a:t>  ครรภ์เสี่ยงสูง  มารดา </a:t>
            </a:r>
            <a:r>
              <a:rPr lang="en-US" sz="1400" dirty="0" smtClean="0">
                <a:latin typeface="Browallia New" panose="020B0604020202020204" pitchFamily="34" charset="-34"/>
                <a:cs typeface="Browallia New" pitchFamily="34" charset="-34"/>
              </a:rPr>
              <a:t> G4</a:t>
            </a:r>
            <a:r>
              <a:rPr lang="th-TH" sz="1400" dirty="0" smtClean="0">
                <a:latin typeface="Browallia New" panose="020B0604020202020204" pitchFamily="34" charset="-34"/>
                <a:cs typeface="Browallia New" pitchFamily="34" charset="-34"/>
              </a:rPr>
              <a:t>  </a:t>
            </a:r>
            <a:r>
              <a:rPr lang="en-US" sz="1400" dirty="0" smtClean="0">
                <a:latin typeface="Browallia New" panose="020B0604020202020204" pitchFamily="34" charset="-34"/>
                <a:cs typeface="Browallia New" pitchFamily="34" charset="-34"/>
              </a:rPr>
              <a:t>with  chronic  HT  </a:t>
            </a:r>
            <a:r>
              <a:rPr lang="th-TH" sz="1400" dirty="0" smtClean="0">
                <a:latin typeface="Browallia New" panose="020B0604020202020204" pitchFamily="34" charset="-34"/>
                <a:cs typeface="Browallia New" pitchFamily="34" charset="-34"/>
              </a:rPr>
              <a:t>รกค้างติดแน่น  ล้วงรกนาน  45  นาที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1400" dirty="0" smtClean="0">
                <a:latin typeface="Browallia New" panose="020B0604020202020204" pitchFamily="34" charset="-34"/>
                <a:cs typeface="Browallia New" pitchFamily="34" charset="-34"/>
              </a:rPr>
              <a:t>ไม่คลอด  จึง</a:t>
            </a:r>
            <a:r>
              <a:rPr lang="en-US" sz="1400" dirty="0" smtClean="0">
                <a:latin typeface="Browallia New" panose="020B0604020202020204" pitchFamily="34" charset="-34"/>
                <a:cs typeface="Browallia New" pitchFamily="34" charset="-34"/>
              </a:rPr>
              <a:t>  Refer</a:t>
            </a:r>
            <a:r>
              <a:rPr lang="th-TH" sz="1400" dirty="0" smtClean="0">
                <a:latin typeface="Browallia New" panose="020B0604020202020204" pitchFamily="34" charset="-34"/>
                <a:cs typeface="Browallia New" pitchFamily="34" charset="-34"/>
              </a:rPr>
              <a:t>  ไป  รพศ.  ผู้คลอดมีภาวะ </a:t>
            </a:r>
            <a:r>
              <a:rPr lang="en-US" sz="1400" dirty="0" smtClean="0">
                <a:latin typeface="Browallia New" panose="020B0604020202020204" pitchFamily="34" charset="-34"/>
                <a:cs typeface="Browallia New" pitchFamily="34" charset="-34"/>
              </a:rPr>
              <a:t> Shock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>
                <a:latin typeface="Browallia New" panose="020B0604020202020204" pitchFamily="34" charset="-34"/>
                <a:cs typeface="Browallia New" pitchFamily="34" charset="-34"/>
              </a:rPr>
              <a:t>      </a:t>
            </a:r>
            <a:r>
              <a:rPr lang="th-TH" sz="1400" b="1" u="sng" dirty="0" smtClean="0">
                <a:latin typeface="Browallia New" panose="020B0604020202020204" pitchFamily="34" charset="-34"/>
                <a:cs typeface="Browallia New" pitchFamily="34" charset="-34"/>
              </a:rPr>
              <a:t>ปัญหา</a:t>
            </a:r>
            <a:r>
              <a:rPr lang="th-TH" sz="1400" dirty="0" smtClean="0">
                <a:latin typeface="Browallia New" panose="020B0604020202020204" pitchFamily="34" charset="-34"/>
                <a:cs typeface="Browallia New" pitchFamily="34" charset="-34"/>
              </a:rPr>
              <a:t>	-  ประเมินอาการเปลี่ยนแปลงได้ล่าช้า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1400" dirty="0" smtClean="0">
                <a:latin typeface="Browallia New" panose="020B0604020202020204" pitchFamily="34" charset="-34"/>
                <a:cs typeface="Browallia New" pitchFamily="34" charset="-34"/>
              </a:rPr>
              <a:t>	-  ป้องกันภาวะ</a:t>
            </a:r>
            <a:r>
              <a:rPr lang="en-US" sz="1400" dirty="0" smtClean="0">
                <a:latin typeface="Browallia New" panose="020B0604020202020204" pitchFamily="34" charset="-34"/>
                <a:cs typeface="Browallia New" pitchFamily="34" charset="-34"/>
              </a:rPr>
              <a:t>  shock </a:t>
            </a:r>
            <a:r>
              <a:rPr lang="th-TH" sz="1400" dirty="0" smtClean="0">
                <a:latin typeface="Browallia New" panose="020B0604020202020204" pitchFamily="34" charset="-34"/>
                <a:cs typeface="Browallia New" pitchFamily="34" charset="-34"/>
              </a:rPr>
              <a:t> ยังไม่มีประสิทธิภาพ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1400" dirty="0" smtClean="0">
                <a:latin typeface="Browallia New" panose="020B0604020202020204" pitchFamily="34" charset="-34"/>
                <a:cs typeface="Browallia New" pitchFamily="34" charset="-34"/>
              </a:rPr>
              <a:t>      </a:t>
            </a:r>
            <a:r>
              <a:rPr lang="th-TH" sz="1400" b="1" u="sng" dirty="0" smtClean="0">
                <a:latin typeface="Browallia New" panose="020B0604020202020204" pitchFamily="34" charset="-34"/>
                <a:cs typeface="Browallia New" pitchFamily="34" charset="-34"/>
              </a:rPr>
              <a:t>ปรับแนวทาง</a:t>
            </a:r>
            <a:r>
              <a:rPr lang="th-TH" sz="1400" dirty="0" smtClean="0">
                <a:latin typeface="Browallia New" panose="020B0604020202020204" pitchFamily="34" charset="-34"/>
                <a:cs typeface="Browallia New" pitchFamily="34" charset="-34"/>
              </a:rPr>
              <a:t>  -  แนวทางการให้ </a:t>
            </a:r>
            <a:r>
              <a:rPr lang="en-US" sz="1400" dirty="0" smtClean="0">
                <a:latin typeface="Browallia New" panose="020B0604020202020204" pitchFamily="34" charset="-34"/>
                <a:cs typeface="Browallia New" pitchFamily="34" charset="-34"/>
              </a:rPr>
              <a:t> IV </a:t>
            </a:r>
            <a:r>
              <a:rPr lang="th-TH" sz="1400" dirty="0" smtClean="0">
                <a:latin typeface="Browallia New" panose="020B0604020202020204" pitchFamily="34" charset="-34"/>
                <a:cs typeface="Browallia New" pitchFamily="34" charset="-34"/>
              </a:rPr>
              <a:t> เมื่อพบ</a:t>
            </a:r>
            <a:r>
              <a:rPr lang="en-US" sz="1400" dirty="0" smtClean="0">
                <a:latin typeface="Browallia New" panose="020B0604020202020204" pitchFamily="34" charset="-34"/>
                <a:cs typeface="Browallia New" pitchFamily="34" charset="-34"/>
              </a:rPr>
              <a:t>  Blood  loss  </a:t>
            </a:r>
            <a:r>
              <a:rPr lang="en-US" sz="1400" u="sng" dirty="0" smtClean="0">
                <a:latin typeface="Browallia New" panose="020B0604020202020204" pitchFamily="34" charset="-34"/>
                <a:cs typeface="Browallia New" pitchFamily="34" charset="-34"/>
              </a:rPr>
              <a:t>&gt;</a:t>
            </a:r>
            <a:r>
              <a:rPr lang="en-US" sz="1400" dirty="0" smtClean="0">
                <a:latin typeface="Browallia New" panose="020B0604020202020204" pitchFamily="34" charset="-34"/>
                <a:cs typeface="Browallia New" pitchFamily="34" charset="-34"/>
              </a:rPr>
              <a:t>  300  ml.</a:t>
            </a:r>
            <a:r>
              <a:rPr lang="th-TH" sz="1400" dirty="0" smtClean="0">
                <a:latin typeface="Browallia New" panose="020B0604020202020204" pitchFamily="34" charset="-34"/>
                <a:cs typeface="Browallia New" pitchFamily="34" charset="-34"/>
              </a:rPr>
              <a:t> ปรับ  </a:t>
            </a:r>
            <a:r>
              <a:rPr lang="en-US" sz="1400" dirty="0" smtClean="0">
                <a:latin typeface="Browallia New" panose="020B0604020202020204" pitchFamily="34" charset="-34"/>
                <a:cs typeface="Browallia New" pitchFamily="34" charset="-34"/>
              </a:rPr>
              <a:t>rate  IV</a:t>
            </a:r>
            <a:r>
              <a:rPr lang="th-TH" sz="1400" dirty="0" smtClean="0">
                <a:latin typeface="Browallia New" panose="020B0604020202020204" pitchFamily="34" charset="-34"/>
                <a:cs typeface="Browallia New" pitchFamily="34" charset="-34"/>
              </a:rPr>
              <a:t>  เส้นที่  2  จาก 120  </a:t>
            </a:r>
            <a:r>
              <a:rPr lang="en-US" sz="1400" dirty="0" smtClean="0">
                <a:latin typeface="Browallia New" panose="020B0604020202020204" pitchFamily="34" charset="-34"/>
                <a:cs typeface="Browallia New" pitchFamily="34" charset="-34"/>
              </a:rPr>
              <a:t>ml.</a:t>
            </a:r>
            <a:r>
              <a:rPr lang="th-TH" sz="1400" dirty="0" smtClean="0">
                <a:latin typeface="Browallia New" panose="020B0604020202020204" pitchFamily="34" charset="-34"/>
                <a:cs typeface="Browallia New" pitchFamily="34" charset="-34"/>
              </a:rPr>
              <a:t> เพิ่ม</a:t>
            </a:r>
            <a:r>
              <a:rPr lang="en-US" sz="1400" dirty="0" smtClean="0">
                <a:latin typeface="Browallia New" panose="020B0604020202020204" pitchFamily="34" charset="-34"/>
                <a:cs typeface="Browallia New" pitchFamily="34" charset="-34"/>
              </a:rPr>
              <a:t> rate</a:t>
            </a:r>
            <a:r>
              <a:rPr lang="th-TH" sz="1400" dirty="0" smtClean="0">
                <a:latin typeface="Browallia New" panose="020B0604020202020204" pitchFamily="34" charset="-34"/>
                <a:cs typeface="Browallia New" pitchFamily="34" charset="-34"/>
              </a:rPr>
              <a:t>  เป็น  200  </a:t>
            </a:r>
            <a:r>
              <a:rPr lang="en-US" sz="1400" dirty="0" smtClean="0">
                <a:latin typeface="Browallia New" panose="020B0604020202020204" pitchFamily="34" charset="-34"/>
                <a:cs typeface="Browallia New" pitchFamily="34" charset="-34"/>
              </a:rPr>
              <a:t>ml/hr.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>
                <a:latin typeface="Browallia New" panose="020B0604020202020204" pitchFamily="34" charset="-34"/>
                <a:cs typeface="Browallia New" pitchFamily="34" charset="-34"/>
              </a:rPr>
              <a:t>	      -  </a:t>
            </a:r>
            <a:r>
              <a:rPr lang="th-TH" sz="1400" dirty="0" smtClean="0">
                <a:latin typeface="Browallia New" panose="020B0604020202020204" pitchFamily="34" charset="-34"/>
                <a:cs typeface="Browallia New" pitchFamily="34" charset="-34"/>
              </a:rPr>
              <a:t>การประเมิน</a:t>
            </a:r>
            <a:r>
              <a:rPr lang="en-US" sz="1400" dirty="0" smtClean="0">
                <a:latin typeface="Browallia New" panose="020B0604020202020204" pitchFamily="34" charset="-34"/>
                <a:cs typeface="Browallia New" pitchFamily="34" charset="-34"/>
              </a:rPr>
              <a:t>  V/S </a:t>
            </a:r>
            <a:r>
              <a:rPr lang="th-TH" sz="1400" dirty="0" smtClean="0">
                <a:latin typeface="Browallia New" panose="020B0604020202020204" pitchFamily="34" charset="-34"/>
                <a:cs typeface="Browallia New" pitchFamily="34" charset="-34"/>
              </a:rPr>
              <a:t> จากทุก  15  นาที  เป็นทุก 5 นาที จนเย็บแผลเสร็จ แล้วประเมินทุก 15 นาทีตามแนวทางเดิม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1400" dirty="0" smtClean="0">
                <a:latin typeface="Browallia New" panose="020B0604020202020204" pitchFamily="34" charset="-34"/>
                <a:cs typeface="Browallia New" pitchFamily="34" charset="-34"/>
              </a:rPr>
              <a:t>      </a:t>
            </a:r>
            <a:r>
              <a:rPr lang="th-TH" sz="1400" b="1" u="sng" dirty="0" smtClean="0">
                <a:latin typeface="Browallia New" panose="020B0604020202020204" pitchFamily="34" charset="-34"/>
                <a:cs typeface="Browallia New" pitchFamily="34" charset="-34"/>
              </a:rPr>
              <a:t>ผลลัพธ์</a:t>
            </a:r>
            <a:r>
              <a:rPr lang="th-TH" sz="1400" dirty="0" smtClean="0">
                <a:latin typeface="Browallia New" panose="020B0604020202020204" pitchFamily="34" charset="-34"/>
                <a:cs typeface="Browallia New" pitchFamily="34" charset="-34"/>
              </a:rPr>
              <a:t>   ไม่มีอัตรา </a:t>
            </a:r>
            <a:r>
              <a:rPr lang="en-US" sz="1400" dirty="0" smtClean="0">
                <a:latin typeface="Browallia New" panose="020B0604020202020204" pitchFamily="34" charset="-34"/>
                <a:cs typeface="Browallia New" pitchFamily="34" charset="-34"/>
              </a:rPr>
              <a:t>PPH  with  shock</a:t>
            </a:r>
            <a:r>
              <a:rPr lang="th-TH" sz="1400" dirty="0" smtClean="0">
                <a:latin typeface="Browallia New" panose="020B0604020202020204" pitchFamily="34" charset="-34"/>
                <a:cs typeface="Browallia New" pitchFamily="34" charset="-34"/>
              </a:rPr>
              <a:t>  ในปี 2563  และ 2564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h-TH" sz="1400" dirty="0" smtClean="0">
              <a:latin typeface="Browallia New" panose="020B0604020202020204" pitchFamily="34" charset="-34"/>
              <a:cs typeface="Browallia New" pitchFamily="34" charset="-34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1400" dirty="0" smtClean="0">
                <a:latin typeface="Browallia New" panose="020B0604020202020204" pitchFamily="34" charset="-34"/>
                <a:cs typeface="Browallia New" pitchFamily="34" charset="-34"/>
              </a:rPr>
              <a:t>      </a:t>
            </a:r>
            <a:r>
              <a:rPr lang="th-TH" sz="1400" b="1" u="sng" dirty="0" smtClean="0">
                <a:latin typeface="Browallia New" panose="020B0604020202020204" pitchFamily="34" charset="-34"/>
                <a:cs typeface="Browallia New" pitchFamily="34" charset="-34"/>
              </a:rPr>
              <a:t>ปี  2565  </a:t>
            </a:r>
            <a:r>
              <a:rPr lang="th-TH" sz="1400" dirty="0" smtClean="0">
                <a:latin typeface="Browallia New" panose="020B0604020202020204" pitchFamily="34" charset="-34"/>
                <a:cs typeface="Browallia New" pitchFamily="34" charset="-34"/>
              </a:rPr>
              <a:t>พบอัตรา </a:t>
            </a:r>
            <a:r>
              <a:rPr lang="en-US" sz="1400" dirty="0" smtClean="0">
                <a:latin typeface="Browallia New" panose="020B0604020202020204" pitchFamily="34" charset="-34"/>
                <a:cs typeface="Browallia New" pitchFamily="34" charset="-34"/>
              </a:rPr>
              <a:t>PPH  with  shock</a:t>
            </a:r>
            <a:r>
              <a:rPr lang="th-TH" sz="1400" dirty="0" smtClean="0">
                <a:latin typeface="Browallia New" panose="020B0604020202020204" pitchFamily="34" charset="-34"/>
                <a:cs typeface="Browallia New" pitchFamily="34" charset="-34"/>
              </a:rPr>
              <a:t>  ในปี 2565  1  ราย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altLang="th-TH" sz="1400" dirty="0" smtClean="0">
                <a:solidFill>
                  <a:prstClr val="black"/>
                </a:solidFill>
                <a:latin typeface="Browallia New" pitchFamily="34" charset="-34"/>
                <a:cs typeface="Browallia New" pitchFamily="34" charset="-34"/>
              </a:rPr>
              <a:t>    </a:t>
            </a:r>
            <a:r>
              <a:rPr lang="th-TH" altLang="th-TH" sz="1400" b="1" u="sng" dirty="0" err="1" smtClean="0">
                <a:solidFill>
                  <a:prstClr val="black"/>
                </a:solidFill>
                <a:latin typeface="Browallia New" pitchFamily="34" charset="-34"/>
                <a:cs typeface="Browallia New" pitchFamily="34" charset="-34"/>
              </a:rPr>
              <a:t>ไตรมาส</a:t>
            </a:r>
            <a:r>
              <a:rPr lang="th-TH" altLang="th-TH" sz="1400" b="1" u="sng" dirty="0" smtClean="0">
                <a:solidFill>
                  <a:prstClr val="black"/>
                </a:solidFill>
                <a:latin typeface="Browallia New" pitchFamily="34" charset="-34"/>
                <a:cs typeface="Browallia New" pitchFamily="34" charset="-34"/>
              </a:rPr>
              <a:t>ที่ 4</a:t>
            </a:r>
            <a:r>
              <a:rPr lang="th-TH" altLang="th-TH" sz="1400" dirty="0" smtClean="0">
                <a:solidFill>
                  <a:prstClr val="black"/>
                </a:solidFill>
                <a:latin typeface="Browallia New" pitchFamily="34" charset="-34"/>
                <a:cs typeface="Browallia New" pitchFamily="34" charset="-34"/>
              </a:rPr>
              <a:t>  ปี 2565  พบ </a:t>
            </a:r>
            <a:r>
              <a:rPr lang="en-US" altLang="th-TH" sz="1400" dirty="0" smtClean="0">
                <a:solidFill>
                  <a:prstClr val="black"/>
                </a:solidFill>
                <a:latin typeface="Browallia New" pitchFamily="34" charset="-34"/>
                <a:cs typeface="Browallia New" pitchFamily="34" charset="-34"/>
              </a:rPr>
              <a:t>PPH with Shock</a:t>
            </a:r>
            <a:r>
              <a:rPr lang="th-TH" altLang="th-TH" sz="1400" dirty="0" smtClean="0">
                <a:solidFill>
                  <a:prstClr val="black"/>
                </a:solidFill>
                <a:latin typeface="Browallia New" pitchFamily="34" charset="-34"/>
                <a:cs typeface="Browallia New" pitchFamily="34" charset="-34"/>
              </a:rPr>
              <a:t> 1 ราย  เป็นมารดา</a:t>
            </a:r>
            <a:r>
              <a:rPr lang="en-US" altLang="th-TH" sz="1400" dirty="0" smtClean="0">
                <a:solidFill>
                  <a:prstClr val="black"/>
                </a:solidFill>
                <a:latin typeface="Browallia New" pitchFamily="34" charset="-34"/>
                <a:cs typeface="Browallia New" pitchFamily="34" charset="-34"/>
              </a:rPr>
              <a:t>  G1P0  </a:t>
            </a:r>
            <a:r>
              <a:rPr lang="th-TH" altLang="th-TH" sz="1400" dirty="0" smtClean="0">
                <a:solidFill>
                  <a:prstClr val="black"/>
                </a:solidFill>
                <a:latin typeface="Browallia New" pitchFamily="34" charset="-34"/>
                <a:cs typeface="Browallia New" pitchFamily="34" charset="-34"/>
              </a:rPr>
              <a:t>มีภาวะ</a:t>
            </a:r>
            <a:r>
              <a:rPr lang="en-US" altLang="th-TH" sz="1400" dirty="0" smtClean="0">
                <a:solidFill>
                  <a:prstClr val="black"/>
                </a:solidFill>
                <a:latin typeface="Browallia New" pitchFamily="34" charset="-34"/>
                <a:cs typeface="Browallia New" pitchFamily="34" charset="-34"/>
              </a:rPr>
              <a:t>  Prolong  2</a:t>
            </a:r>
            <a:r>
              <a:rPr lang="en-US" altLang="th-TH" sz="1400" baseline="30000" dirty="0" smtClean="0">
                <a:solidFill>
                  <a:prstClr val="black"/>
                </a:solidFill>
                <a:latin typeface="Browallia New" pitchFamily="34" charset="-34"/>
                <a:cs typeface="Browallia New" pitchFamily="34" charset="-34"/>
              </a:rPr>
              <a:t>nd</a:t>
            </a:r>
            <a:r>
              <a:rPr lang="en-US" altLang="th-TH" sz="1400" dirty="0" smtClean="0">
                <a:solidFill>
                  <a:prstClr val="black"/>
                </a:solidFill>
                <a:latin typeface="Browallia New" pitchFamily="34" charset="-34"/>
                <a:cs typeface="Browallia New" pitchFamily="34" charset="-34"/>
              </a:rPr>
              <a:t>  stage  of  </a:t>
            </a:r>
            <a:r>
              <a:rPr lang="en-US" altLang="th-TH" sz="1400" dirty="0" err="1" smtClean="0">
                <a:solidFill>
                  <a:prstClr val="black"/>
                </a:solidFill>
                <a:latin typeface="Browallia New" pitchFamily="34" charset="-34"/>
                <a:cs typeface="Browallia New" pitchFamily="34" charset="-34"/>
              </a:rPr>
              <a:t>labour</a:t>
            </a:r>
            <a:r>
              <a:rPr lang="en-US" altLang="th-TH" sz="1400" dirty="0" smtClean="0">
                <a:solidFill>
                  <a:prstClr val="black"/>
                </a:solidFill>
                <a:latin typeface="Browallia New" pitchFamily="34" charset="-34"/>
                <a:cs typeface="Browallia New" pitchFamily="34" charset="-34"/>
              </a:rPr>
              <a:t>,  </a:t>
            </a:r>
            <a:r>
              <a:rPr lang="th-TH" altLang="th-TH" sz="1400" dirty="0" smtClean="0">
                <a:solidFill>
                  <a:prstClr val="black"/>
                </a:solidFill>
                <a:latin typeface="Browallia New" pitchFamily="34" charset="-34"/>
                <a:cs typeface="Browallia New" pitchFamily="34" charset="-34"/>
              </a:rPr>
              <a:t>ทารกคลอด น้ำหนัก 3,700 กรัม  มารดา  </a:t>
            </a:r>
            <a:r>
              <a:rPr lang="en-US" altLang="th-TH" sz="1400" dirty="0" smtClean="0">
                <a:solidFill>
                  <a:prstClr val="black"/>
                </a:solidFill>
                <a:latin typeface="Browallia New" pitchFamily="34" charset="-34"/>
                <a:cs typeface="Browallia New" pitchFamily="34" charset="-34"/>
              </a:rPr>
              <a:t>Laceration of cervix, TBL 1,500 ml.</a:t>
            </a:r>
            <a:r>
              <a:rPr lang="th-TH" altLang="th-TH" sz="1400" dirty="0" smtClean="0">
                <a:solidFill>
                  <a:prstClr val="black"/>
                </a:solidFill>
                <a:latin typeface="Browallia New" pitchFamily="34" charset="-34"/>
                <a:cs typeface="Browallia New" pitchFamily="34" charset="-34"/>
              </a:rPr>
              <a:t> ประสาน </a:t>
            </a:r>
            <a:r>
              <a:rPr lang="en-US" altLang="th-TH" sz="1400" dirty="0" smtClean="0">
                <a:solidFill>
                  <a:prstClr val="black"/>
                </a:solidFill>
                <a:latin typeface="Browallia New" pitchFamily="34" charset="-34"/>
                <a:cs typeface="Browallia New" pitchFamily="34" charset="-34"/>
              </a:rPr>
              <a:t>refer</a:t>
            </a:r>
            <a:r>
              <a:rPr lang="th-TH" altLang="th-TH" sz="1400" dirty="0" smtClean="0">
                <a:solidFill>
                  <a:prstClr val="black"/>
                </a:solidFill>
                <a:latin typeface="Browallia New" pitchFamily="34" charset="-34"/>
                <a:cs typeface="Browallia New" pitchFamily="34" charset="-34"/>
              </a:rPr>
              <a:t> รพศ.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1400" dirty="0" smtClean="0">
                <a:solidFill>
                  <a:prstClr val="black"/>
                </a:solidFill>
                <a:latin typeface="Browallia New" panose="020B0604020202020204" pitchFamily="34" charset="-34"/>
                <a:cs typeface="Browallia New" pitchFamily="34" charset="-34"/>
              </a:rPr>
              <a:t>     </a:t>
            </a:r>
            <a:r>
              <a:rPr lang="th-TH" sz="1400" b="1" u="sng" dirty="0" smtClean="0">
                <a:solidFill>
                  <a:prstClr val="black"/>
                </a:solidFill>
                <a:latin typeface="Browallia New" panose="020B0604020202020204" pitchFamily="34" charset="-34"/>
                <a:cs typeface="Browallia New" pitchFamily="34" charset="-34"/>
              </a:rPr>
              <a:t>ปัญหา</a:t>
            </a:r>
            <a:r>
              <a:rPr lang="th-TH" sz="1400" dirty="0" smtClean="0">
                <a:solidFill>
                  <a:prstClr val="black"/>
                </a:solidFill>
                <a:latin typeface="Browallia New" panose="020B0604020202020204" pitchFamily="34" charset="-34"/>
                <a:cs typeface="Browallia New" pitchFamily="34" charset="-34"/>
              </a:rPr>
              <a:t>    ประเมินน้ำหนักทารกในครรภ์ผิดพลาด , </a:t>
            </a:r>
            <a:r>
              <a:rPr lang="en-US" sz="1400" dirty="0" smtClean="0">
                <a:solidFill>
                  <a:prstClr val="black"/>
                </a:solidFill>
                <a:latin typeface="Browallia New" panose="020B0604020202020204" pitchFamily="34" charset="-34"/>
                <a:cs typeface="Browallia New" pitchFamily="34" charset="-34"/>
              </a:rPr>
              <a:t>Prolong  2nd  stage  of  </a:t>
            </a:r>
            <a:r>
              <a:rPr lang="en-US" sz="1400" dirty="0" err="1" smtClean="0">
                <a:solidFill>
                  <a:prstClr val="black"/>
                </a:solidFill>
                <a:latin typeface="Browallia New" panose="020B0604020202020204" pitchFamily="34" charset="-34"/>
                <a:cs typeface="Browallia New" pitchFamily="34" charset="-34"/>
              </a:rPr>
              <a:t>labour</a:t>
            </a:r>
            <a:r>
              <a:rPr lang="en-US" sz="1400" dirty="0" smtClean="0">
                <a:solidFill>
                  <a:prstClr val="black"/>
                </a:solidFill>
                <a:latin typeface="Browallia New" panose="020B0604020202020204" pitchFamily="34" charset="-34"/>
                <a:cs typeface="Browallia New" pitchFamily="34" charset="-34"/>
              </a:rPr>
              <a:t> , Laceration  of  cervix , </a:t>
            </a:r>
            <a:r>
              <a:rPr lang="th-TH" sz="1400" dirty="0" smtClean="0">
                <a:solidFill>
                  <a:prstClr val="black"/>
                </a:solidFill>
                <a:latin typeface="Browallia New" panose="020B0604020202020204" pitchFamily="34" charset="-34"/>
                <a:cs typeface="Browallia New" pitchFamily="34" charset="-34"/>
              </a:rPr>
              <a:t>ประเมิน </a:t>
            </a:r>
            <a:r>
              <a:rPr lang="en-US" sz="1400" dirty="0" smtClean="0">
                <a:solidFill>
                  <a:prstClr val="black"/>
                </a:solidFill>
                <a:latin typeface="Browallia New" panose="020B0604020202020204" pitchFamily="34" charset="-34"/>
                <a:cs typeface="Browallia New" pitchFamily="34" charset="-34"/>
              </a:rPr>
              <a:t>blood  loss  </a:t>
            </a:r>
            <a:r>
              <a:rPr lang="th-TH" sz="1400" dirty="0" smtClean="0">
                <a:solidFill>
                  <a:prstClr val="black"/>
                </a:solidFill>
                <a:latin typeface="Browallia New" panose="020B0604020202020204" pitchFamily="34" charset="-34"/>
                <a:cs typeface="Browallia New" pitchFamily="34" charset="-34"/>
              </a:rPr>
              <a:t>ล่าช้า  แพทย์ขาดประสบการณ์ในการประเมินการฉีดขาดของช่องทางคลอด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1400" b="1" u="sng" dirty="0" smtClean="0">
                <a:solidFill>
                  <a:prstClr val="black"/>
                </a:solidFill>
                <a:latin typeface="Browallia New" panose="020B0604020202020204" pitchFamily="34" charset="-34"/>
                <a:cs typeface="Browallia New" pitchFamily="34" charset="-34"/>
              </a:rPr>
              <a:t>ปรับแนวทาง</a:t>
            </a:r>
            <a:r>
              <a:rPr lang="th-TH" sz="1400" dirty="0" smtClean="0">
                <a:solidFill>
                  <a:prstClr val="black"/>
                </a:solidFill>
                <a:latin typeface="Browallia New" panose="020B0604020202020204" pitchFamily="34" charset="-34"/>
                <a:cs typeface="Browallia New" pitchFamily="34" charset="-34"/>
              </a:rPr>
              <a:t>   - แรกรับประเมินน้ำหนักทารกในครรภ์โดยพยาบาล 2 คน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1400" dirty="0" smtClean="0">
                <a:solidFill>
                  <a:prstClr val="black"/>
                </a:solidFill>
                <a:latin typeface="Browallia New" panose="020B0604020202020204" pitchFamily="34" charset="-34"/>
                <a:cs typeface="Browallia New" pitchFamily="34" charset="-34"/>
              </a:rPr>
              <a:t>                    - ใส่ถุงตวงเลือดขณะเย็บแผล  เพื่อประเมิน</a:t>
            </a:r>
            <a:r>
              <a:rPr lang="en-US" sz="1400" dirty="0" smtClean="0">
                <a:solidFill>
                  <a:prstClr val="black"/>
                </a:solidFill>
                <a:latin typeface="Browallia New" panose="020B0604020202020204" pitchFamily="34" charset="-34"/>
                <a:cs typeface="Browallia New" pitchFamily="34" charset="-34"/>
              </a:rPr>
              <a:t>  blood  loss,  blood  loss  500  ml.  </a:t>
            </a:r>
            <a:r>
              <a:rPr lang="th-TH" sz="1400" dirty="0" smtClean="0">
                <a:solidFill>
                  <a:prstClr val="black"/>
                </a:solidFill>
                <a:latin typeface="Browallia New" panose="020B0604020202020204" pitchFamily="34" charset="-34"/>
                <a:cs typeface="Browallia New" pitchFamily="34" charset="-34"/>
              </a:rPr>
              <a:t>ประสาน  </a:t>
            </a:r>
            <a:r>
              <a:rPr lang="en-US" sz="1400" dirty="0" smtClean="0">
                <a:solidFill>
                  <a:prstClr val="black"/>
                </a:solidFill>
                <a:latin typeface="Browallia New" panose="020B0604020202020204" pitchFamily="34" charset="-34"/>
                <a:cs typeface="Browallia New" pitchFamily="34" charset="-34"/>
              </a:rPr>
              <a:t>refer</a:t>
            </a:r>
            <a:r>
              <a:rPr lang="th-TH" sz="1400" dirty="0" smtClean="0">
                <a:solidFill>
                  <a:prstClr val="black"/>
                </a:solidFill>
                <a:latin typeface="Browallia New" panose="020B0604020202020204" pitchFamily="34" charset="-34"/>
                <a:cs typeface="Browallia New" pitchFamily="34" charset="-34"/>
              </a:rPr>
              <a:t>  รพศ.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1400" dirty="0" smtClean="0">
                <a:solidFill>
                  <a:prstClr val="black"/>
                </a:solidFill>
                <a:latin typeface="Browallia New" panose="020B0604020202020204" pitchFamily="34" charset="-34"/>
                <a:cs typeface="Browallia New" pitchFamily="34" charset="-34"/>
              </a:rPr>
              <a:t>                    - ตามแพทย์ผู้ชำนาญการกว่าช่วยประเมินการฉีดขากของช่องทางคลอด  </a:t>
            </a:r>
            <a:endParaRPr lang="en-US" sz="1400" dirty="0" smtClean="0">
              <a:solidFill>
                <a:prstClr val="black"/>
              </a:solidFill>
              <a:latin typeface="Browallia New" panose="020B0604020202020204" pitchFamily="34" charset="-34"/>
              <a:cs typeface="Browallia New" pitchFamily="34" charset="-34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>
                <a:solidFill>
                  <a:prstClr val="black"/>
                </a:solidFill>
                <a:latin typeface="Browallia New" panose="020B0604020202020204" pitchFamily="34" charset="-34"/>
                <a:cs typeface="Browallia New" pitchFamily="34" charset="-34"/>
              </a:rPr>
              <a:t>     </a:t>
            </a:r>
            <a:r>
              <a:rPr lang="th-TH" sz="1400" b="1" u="sng" dirty="0" smtClean="0">
                <a:solidFill>
                  <a:prstClr val="black"/>
                </a:solidFill>
                <a:latin typeface="Browallia New" panose="020B0604020202020204" pitchFamily="34" charset="-34"/>
                <a:cs typeface="Browallia New" pitchFamily="34" charset="-34"/>
              </a:rPr>
              <a:t>ผลลัพธ์</a:t>
            </a:r>
            <a:r>
              <a:rPr lang="th-TH" sz="1400" dirty="0" smtClean="0">
                <a:solidFill>
                  <a:prstClr val="black"/>
                </a:solidFill>
                <a:latin typeface="Browallia New" panose="020B0604020202020204" pitchFamily="34" charset="-34"/>
                <a:cs typeface="Browallia New" pitchFamily="34" charset="-34"/>
              </a:rPr>
              <a:t>    ไม่พบอัตรา  </a:t>
            </a:r>
            <a:r>
              <a:rPr lang="en-US" sz="1400" dirty="0" smtClean="0">
                <a:solidFill>
                  <a:prstClr val="black"/>
                </a:solidFill>
                <a:latin typeface="Browallia New" panose="020B0604020202020204" pitchFamily="34" charset="-34"/>
                <a:cs typeface="Browallia New" pitchFamily="34" charset="-34"/>
              </a:rPr>
              <a:t>PPH</a:t>
            </a:r>
            <a:r>
              <a:rPr lang="th-TH" sz="1400" dirty="0" smtClean="0">
                <a:solidFill>
                  <a:prstClr val="black"/>
                </a:solidFill>
                <a:latin typeface="Browallia New" panose="020B0604020202020204" pitchFamily="34" charset="-34"/>
                <a:cs typeface="Browallia New" pitchFamily="34" charset="-34"/>
              </a:rPr>
              <a:t> </a:t>
            </a:r>
            <a:r>
              <a:rPr lang="en-US" sz="1400" dirty="0" smtClean="0">
                <a:solidFill>
                  <a:prstClr val="black"/>
                </a:solidFill>
                <a:latin typeface="Browallia New" panose="020B0604020202020204" pitchFamily="34" charset="-34"/>
                <a:cs typeface="Browallia New" pitchFamily="34" charset="-34"/>
              </a:rPr>
              <a:t>with shock </a:t>
            </a:r>
            <a:r>
              <a:rPr lang="th-TH" sz="1400" dirty="0" smtClean="0">
                <a:solidFill>
                  <a:prstClr val="black"/>
                </a:solidFill>
                <a:latin typeface="Browallia New" panose="020B0604020202020204" pitchFamily="34" charset="-34"/>
                <a:cs typeface="Browallia New" pitchFamily="34" charset="-34"/>
              </a:rPr>
              <a:t>เพิ่มในปี 2565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1400" b="1" u="sng" dirty="0" err="1" smtClean="0">
                <a:latin typeface="Browallia New" panose="020B0604020202020204" pitchFamily="34" charset="-34"/>
                <a:cs typeface="Browallia New" pitchFamily="34" charset="-34"/>
              </a:rPr>
              <a:t>ไตรมาส</a:t>
            </a:r>
            <a:r>
              <a:rPr lang="th-TH" sz="1400" b="1" u="sng" dirty="0" smtClean="0">
                <a:latin typeface="Browallia New" panose="020B0604020202020204" pitchFamily="34" charset="-34"/>
                <a:cs typeface="Browallia New" pitchFamily="34" charset="-34"/>
              </a:rPr>
              <a:t>ที่ 1</a:t>
            </a:r>
            <a:r>
              <a:rPr lang="th-TH" sz="1400" dirty="0" smtClean="0">
                <a:latin typeface="Browallia New" panose="020B0604020202020204" pitchFamily="34" charset="-34"/>
                <a:cs typeface="Browallia New" pitchFamily="34" charset="-34"/>
              </a:rPr>
              <a:t>     ปี 2566 </a:t>
            </a:r>
            <a:r>
              <a:rPr lang="en-US" sz="1400" dirty="0" smtClean="0">
                <a:latin typeface="Browallia New" panose="020B0604020202020204" pitchFamily="34" charset="-34"/>
                <a:cs typeface="Browallia New" pitchFamily="34" charset="-34"/>
              </a:rPr>
              <a:t> PPH  with  shock </a:t>
            </a:r>
            <a:r>
              <a:rPr lang="th-TH" sz="1400" dirty="0" smtClean="0">
                <a:latin typeface="Browallia New" panose="020B0604020202020204" pitchFamily="34" charset="-34"/>
                <a:cs typeface="Browallia New" pitchFamily="34" charset="-34"/>
              </a:rPr>
              <a:t> 1 ราย มารดา อายุ 22 ปี </a:t>
            </a:r>
            <a:r>
              <a:rPr lang="en-US" sz="1400" dirty="0" smtClean="0">
                <a:latin typeface="Browallia New" panose="020B0604020202020204" pitchFamily="34" charset="-34"/>
                <a:cs typeface="Browallia New" pitchFamily="34" charset="-34"/>
              </a:rPr>
              <a:t>G4P2A1 GA 39 </a:t>
            </a:r>
            <a:r>
              <a:rPr lang="en-US" sz="1400" dirty="0" err="1" smtClean="0">
                <a:latin typeface="Browallia New" panose="020B0604020202020204" pitchFamily="34" charset="-34"/>
                <a:cs typeface="Browallia New" pitchFamily="34" charset="-34"/>
              </a:rPr>
              <a:t>wk</a:t>
            </a:r>
            <a:r>
              <a:rPr lang="en-US" sz="1400" dirty="0" smtClean="0">
                <a:latin typeface="Browallia New" panose="020B0604020202020204" pitchFamily="34" charset="-34"/>
                <a:cs typeface="Browallia New" pitchFamily="34" charset="-34"/>
              </a:rPr>
              <a:t> by LMP </a:t>
            </a:r>
            <a:r>
              <a:rPr lang="th-TH" sz="1400" dirty="0" smtClean="0">
                <a:latin typeface="Browallia New" panose="020B0604020202020204" pitchFamily="34" charset="-34"/>
                <a:cs typeface="Browallia New" pitchFamily="34" charset="-34"/>
              </a:rPr>
              <a:t>มีภาวะรกติดแน่นมาก แพทย์ทำ </a:t>
            </a:r>
            <a:r>
              <a:rPr lang="en-US" sz="1400" dirty="0" smtClean="0">
                <a:latin typeface="Browallia New" panose="020B0604020202020204" pitchFamily="34" charset="-34"/>
                <a:cs typeface="Browallia New" pitchFamily="34" charset="-34"/>
              </a:rPr>
              <a:t>cord traction </a:t>
            </a:r>
            <a:r>
              <a:rPr lang="th-TH" sz="1400" dirty="0" smtClean="0">
                <a:latin typeface="Browallia New" panose="020B0604020202020204" pitchFamily="34" charset="-34"/>
                <a:cs typeface="Browallia New" pitchFamily="34" charset="-34"/>
              </a:rPr>
              <a:t>ไม่สำเร็จ 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1400" dirty="0" smtClean="0">
                <a:latin typeface="Browallia New" panose="020B0604020202020204" pitchFamily="34" charset="-34"/>
                <a:cs typeface="Browallia New" pitchFamily="34" charset="-34"/>
              </a:rPr>
              <a:t>                    </a:t>
            </a:r>
            <a:r>
              <a:rPr lang="en-US" sz="1400" dirty="0" smtClean="0">
                <a:latin typeface="Browallia New" panose="020B0604020202020204" pitchFamily="34" charset="-34"/>
                <a:cs typeface="Browallia New" pitchFamily="34" charset="-34"/>
              </a:rPr>
              <a:t>EBL 800 ml BP 82/53 mmHg PR 86/min </a:t>
            </a:r>
            <a:r>
              <a:rPr lang="th-TH" sz="1400" dirty="0" smtClean="0">
                <a:latin typeface="Browallia New" panose="020B0604020202020204" pitchFamily="34" charset="-34"/>
                <a:cs typeface="Browallia New" pitchFamily="34" charset="-34"/>
              </a:rPr>
              <a:t> </a:t>
            </a:r>
            <a:r>
              <a:rPr lang="en-US" sz="1400" dirty="0" smtClean="0">
                <a:latin typeface="Browallia New" panose="020B0604020202020204" pitchFamily="34" charset="-34"/>
                <a:cs typeface="Browallia New" pitchFamily="34" charset="-34"/>
              </a:rPr>
              <a:t>refer </a:t>
            </a:r>
            <a:r>
              <a:rPr lang="th-TH" sz="1400" dirty="0" smtClean="0">
                <a:latin typeface="Browallia New" panose="020B0604020202020204" pitchFamily="34" charset="-34"/>
                <a:cs typeface="Browallia New" pitchFamily="34" charset="-34"/>
              </a:rPr>
              <a:t>รพศ.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1400" dirty="0" smtClean="0">
                <a:latin typeface="Browallia New" panose="020B0604020202020204" pitchFamily="34" charset="-34"/>
                <a:cs typeface="Browallia New" pitchFamily="34" charset="-34"/>
              </a:rPr>
              <a:t>     </a:t>
            </a:r>
            <a:r>
              <a:rPr lang="th-TH" sz="1400" b="1" u="sng" dirty="0" smtClean="0">
                <a:latin typeface="Browallia New" panose="020B0604020202020204" pitchFamily="34" charset="-34"/>
                <a:cs typeface="Browallia New" pitchFamily="34" charset="-34"/>
              </a:rPr>
              <a:t>ปัญหา</a:t>
            </a:r>
            <a:r>
              <a:rPr lang="th-TH" sz="1400" dirty="0" smtClean="0">
                <a:latin typeface="Browallia New" panose="020B0604020202020204" pitchFamily="34" charset="-34"/>
                <a:cs typeface="Browallia New" pitchFamily="34" charset="-34"/>
              </a:rPr>
              <a:t>       รกติดแน่นมาก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1400" dirty="0" smtClean="0">
                <a:latin typeface="Browallia New" panose="020B0604020202020204" pitchFamily="34" charset="-34"/>
                <a:cs typeface="Browallia New" pitchFamily="34" charset="-34"/>
              </a:rPr>
              <a:t>     </a:t>
            </a:r>
            <a:r>
              <a:rPr lang="th-TH" sz="1400" b="1" u="sng" dirty="0" smtClean="0">
                <a:latin typeface="Browallia New" panose="020B0604020202020204" pitchFamily="34" charset="-34"/>
                <a:cs typeface="Browallia New" pitchFamily="34" charset="-34"/>
              </a:rPr>
              <a:t>ปรับแนวทาง</a:t>
            </a:r>
            <a:r>
              <a:rPr lang="th-TH" sz="1400" dirty="0" smtClean="0">
                <a:latin typeface="Browallia New" panose="020B0604020202020204" pitchFamily="34" charset="-34"/>
                <a:cs typeface="Browallia New" pitchFamily="34" charset="-34"/>
              </a:rPr>
              <a:t>  </a:t>
            </a:r>
            <a:r>
              <a:rPr lang="th-TH" sz="1400" dirty="0" err="1" smtClean="0">
                <a:latin typeface="Browallia New" panose="020B0604020202020204" pitchFamily="34" charset="-34"/>
                <a:cs typeface="Browallia New" pitchFamily="34" charset="-34"/>
              </a:rPr>
              <a:t>ปฎิบัติ</a:t>
            </a:r>
            <a:r>
              <a:rPr lang="th-TH" sz="1400" dirty="0" smtClean="0">
                <a:latin typeface="Browallia New" panose="020B0604020202020204" pitchFamily="34" charset="-34"/>
                <a:cs typeface="Browallia New" pitchFamily="34" charset="-34"/>
              </a:rPr>
              <a:t>ตามแนวทางเดิม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1400" dirty="0" smtClean="0">
                <a:latin typeface="Browallia New" panose="020B0604020202020204" pitchFamily="34" charset="-34"/>
                <a:cs typeface="Browallia New" pitchFamily="34" charset="-34"/>
              </a:rPr>
              <a:t>     </a:t>
            </a:r>
            <a:r>
              <a:rPr lang="th-TH" sz="1400" b="1" u="sng" dirty="0" smtClean="0">
                <a:latin typeface="Browallia New" panose="020B0604020202020204" pitchFamily="34" charset="-34"/>
                <a:cs typeface="Browallia New" pitchFamily="34" charset="-34"/>
              </a:rPr>
              <a:t>ผลลัพธ์</a:t>
            </a:r>
            <a:r>
              <a:rPr lang="th-TH" sz="1400" dirty="0" smtClean="0">
                <a:latin typeface="Browallia New" panose="020B0604020202020204" pitchFamily="34" charset="-34"/>
                <a:cs typeface="Browallia New" pitchFamily="34" charset="-34"/>
              </a:rPr>
              <a:t>        ไม่พบอัตรา </a:t>
            </a:r>
            <a:r>
              <a:rPr lang="en-US" sz="1400" dirty="0" smtClean="0">
                <a:latin typeface="Browallia New" panose="020B0604020202020204" pitchFamily="34" charset="-34"/>
                <a:cs typeface="Browallia New" pitchFamily="34" charset="-34"/>
              </a:rPr>
              <a:t>PPH with Shock </a:t>
            </a:r>
            <a:r>
              <a:rPr lang="th-TH" sz="1400" dirty="0" smtClean="0">
                <a:latin typeface="Browallia New" panose="020B0604020202020204" pitchFamily="34" charset="-34"/>
                <a:cs typeface="Browallia New" pitchFamily="34" charset="-34"/>
              </a:rPr>
              <a:t>ในปี 2566 </a:t>
            </a:r>
            <a:r>
              <a:rPr lang="th-TH" sz="1400" dirty="0" err="1" smtClean="0">
                <a:latin typeface="Browallia New" panose="020B0604020202020204" pitchFamily="34" charset="-34"/>
                <a:cs typeface="Browallia New" pitchFamily="34" charset="-34"/>
              </a:rPr>
              <a:t>ไตรมาส</a:t>
            </a:r>
            <a:r>
              <a:rPr lang="th-TH" sz="1400" dirty="0" smtClean="0">
                <a:latin typeface="Browallia New" panose="020B0604020202020204" pitchFamily="34" charset="-34"/>
                <a:cs typeface="Browallia New" pitchFamily="34" charset="-34"/>
              </a:rPr>
              <a:t>ที่ 2 </a:t>
            </a:r>
            <a:r>
              <a:rPr lang="th-TH" sz="1400" dirty="0" err="1" smtClean="0">
                <a:latin typeface="Browallia New" panose="020B0604020202020204" pitchFamily="34" charset="-34"/>
                <a:cs typeface="Browallia New" pitchFamily="34" charset="-34"/>
              </a:rPr>
              <a:t>ไตรมาส</a:t>
            </a:r>
            <a:r>
              <a:rPr lang="th-TH" sz="1400" dirty="0" smtClean="0">
                <a:latin typeface="Browallia New" panose="020B0604020202020204" pitchFamily="34" charset="-34"/>
                <a:cs typeface="Browallia New" pitchFamily="34" charset="-34"/>
              </a:rPr>
              <a:t>ที่ 3 และ </a:t>
            </a:r>
            <a:r>
              <a:rPr lang="th-TH" sz="1400" dirty="0" err="1" smtClean="0">
                <a:latin typeface="Browallia New" panose="020B0604020202020204" pitchFamily="34" charset="-34"/>
                <a:cs typeface="Browallia New" pitchFamily="34" charset="-34"/>
              </a:rPr>
              <a:t>ไตรมาส</a:t>
            </a:r>
            <a:r>
              <a:rPr lang="th-TH" sz="1400" dirty="0" smtClean="0">
                <a:latin typeface="Browallia New" panose="020B0604020202020204" pitchFamily="34" charset="-34"/>
                <a:cs typeface="Browallia New" pitchFamily="34" charset="-34"/>
              </a:rPr>
              <a:t>ที่ 4 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1400" b="1" u="sng" dirty="0" err="1" smtClean="0">
                <a:latin typeface="Browallia New" panose="020B0604020202020204" pitchFamily="34" charset="-34"/>
                <a:cs typeface="Browallia New" pitchFamily="34" charset="-34"/>
              </a:rPr>
              <a:t>ไตรมาส</a:t>
            </a:r>
            <a:r>
              <a:rPr lang="th-TH" sz="1400" b="1" u="sng" dirty="0" smtClean="0">
                <a:latin typeface="Browallia New" panose="020B0604020202020204" pitchFamily="34" charset="-34"/>
                <a:cs typeface="Browallia New" pitchFamily="34" charset="-34"/>
              </a:rPr>
              <a:t>ที่ 1</a:t>
            </a:r>
            <a:r>
              <a:rPr lang="th-TH" sz="1400" dirty="0" smtClean="0">
                <a:latin typeface="Browallia New" panose="020B0604020202020204" pitchFamily="34" charset="-34"/>
                <a:cs typeface="Browallia New" pitchFamily="34" charset="-34"/>
              </a:rPr>
              <a:t>    ปี 2567  พบ</a:t>
            </a:r>
            <a:r>
              <a:rPr lang="en-US" sz="1400" dirty="0" smtClean="0">
                <a:latin typeface="Browallia New" panose="020B0604020202020204" pitchFamily="34" charset="-34"/>
                <a:cs typeface="Browallia New" pitchFamily="34" charset="-34"/>
              </a:rPr>
              <a:t> PPH with shock 1 </a:t>
            </a:r>
            <a:r>
              <a:rPr lang="th-TH" sz="1400" dirty="0" smtClean="0">
                <a:latin typeface="Browallia New" panose="020B0604020202020204" pitchFamily="34" charset="-34"/>
                <a:cs typeface="Browallia New" pitchFamily="34" charset="-34"/>
              </a:rPr>
              <a:t>ราย มารดา </a:t>
            </a:r>
            <a:r>
              <a:rPr lang="en-US" sz="1400" dirty="0" smtClean="0">
                <a:latin typeface="Browallia New" panose="020B0604020202020204" pitchFamily="34" charset="-34"/>
                <a:cs typeface="Browallia New" pitchFamily="34" charset="-34"/>
              </a:rPr>
              <a:t>G2P1 GA 38</a:t>
            </a:r>
            <a:r>
              <a:rPr lang="en-US" sz="1400" baseline="30000" dirty="0" smtClean="0">
                <a:latin typeface="Browallia New" panose="020B0604020202020204" pitchFamily="34" charset="-34"/>
                <a:cs typeface="Browallia New" pitchFamily="34" charset="-34"/>
              </a:rPr>
              <a:t>+2</a:t>
            </a:r>
            <a:r>
              <a:rPr lang="en-US" sz="1400" dirty="0" smtClean="0">
                <a:latin typeface="Browallia New" panose="020B0604020202020204" pitchFamily="34" charset="-34"/>
                <a:cs typeface="Browallia New" pitchFamily="34" charset="-34"/>
              </a:rPr>
              <a:t>  wks. </a:t>
            </a:r>
            <a:r>
              <a:rPr lang="en-US" sz="1400" dirty="0" smtClean="0">
                <a:latin typeface="Browallia New" panose="020B0604020202020204" pitchFamily="34" charset="-34"/>
                <a:cs typeface="Browallia New" pitchFamily="34" charset="-34"/>
              </a:rPr>
              <a:t>By LMP </a:t>
            </a:r>
            <a:r>
              <a:rPr lang="th-TH" sz="1400" dirty="0" smtClean="0">
                <a:latin typeface="Browallia New" panose="020B0604020202020204" pitchFamily="34" charset="-34"/>
                <a:cs typeface="Browallia New" pitchFamily="34" charset="-34"/>
              </a:rPr>
              <a:t>มีภาวะรกติดแน่นมาก แพทย์ล้วงรกไม่สำเร็จ </a:t>
            </a:r>
            <a:r>
              <a:rPr lang="en-US" sz="1400" dirty="0" smtClean="0">
                <a:latin typeface="Browallia New" panose="020B0604020202020204" pitchFamily="34" charset="-34"/>
                <a:cs typeface="Browallia New" pitchFamily="34" charset="-34"/>
              </a:rPr>
              <a:t>EBL</a:t>
            </a:r>
            <a:r>
              <a:rPr lang="th-TH" sz="1400" dirty="0" smtClean="0">
                <a:latin typeface="Browallia New" panose="020B0604020202020204" pitchFamily="34" charset="-34"/>
                <a:cs typeface="Browallia New" pitchFamily="34" charset="-34"/>
              </a:rPr>
              <a:t> 500 </a:t>
            </a:r>
            <a:r>
              <a:rPr lang="en-US" sz="1400" dirty="0" smtClean="0">
                <a:latin typeface="Browallia New" panose="020B0604020202020204" pitchFamily="34" charset="-34"/>
                <a:cs typeface="Browallia New" pitchFamily="34" charset="-34"/>
              </a:rPr>
              <a:t>ml</a:t>
            </a:r>
            <a:endParaRPr lang="th-TH" sz="1400" dirty="0" smtClean="0">
              <a:latin typeface="Browallia New" panose="020B0604020202020204" pitchFamily="34" charset="-34"/>
              <a:cs typeface="Browallia New" pitchFamily="34" charset="-34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>
                <a:latin typeface="Browallia New" panose="020B0604020202020204" pitchFamily="34" charset="-34"/>
                <a:cs typeface="Browallia New" pitchFamily="34" charset="-34"/>
              </a:rPr>
              <a:t>V/S  BT = 37</a:t>
            </a:r>
            <a:r>
              <a:rPr lang="en-US" sz="1400" baseline="30000" dirty="0" smtClean="0">
                <a:latin typeface="Browallia New" panose="020B0604020202020204" pitchFamily="34" charset="-34"/>
                <a:cs typeface="Browallia New" pitchFamily="34" charset="-34"/>
              </a:rPr>
              <a:t>o</a:t>
            </a:r>
            <a:r>
              <a:rPr lang="en-US" sz="1400" dirty="0" smtClean="0">
                <a:latin typeface="Browallia New" panose="020B0604020202020204" pitchFamily="34" charset="-34"/>
                <a:cs typeface="Browallia New" pitchFamily="34" charset="-34"/>
              </a:rPr>
              <a:t>c</a:t>
            </a:r>
            <a:r>
              <a:rPr lang="th-TH" sz="1400" dirty="0" smtClean="0">
                <a:latin typeface="Browallia New" panose="020B0604020202020204" pitchFamily="34" charset="-34"/>
                <a:cs typeface="Browallia New" pitchFamily="34" charset="-34"/>
              </a:rPr>
              <a:t>  </a:t>
            </a:r>
            <a:r>
              <a:rPr lang="en-US" sz="1400" dirty="0" smtClean="0">
                <a:latin typeface="Browallia New" panose="020B0604020202020204" pitchFamily="34" charset="-34"/>
                <a:cs typeface="Browallia New" pitchFamily="34" charset="-34"/>
              </a:rPr>
              <a:t>PR = </a:t>
            </a:r>
            <a:r>
              <a:rPr lang="th-TH" sz="1400" dirty="0" smtClean="0">
                <a:latin typeface="Browallia New" panose="020B0604020202020204" pitchFamily="34" charset="-34"/>
                <a:cs typeface="Browallia New" pitchFamily="34" charset="-34"/>
              </a:rPr>
              <a:t>120/</a:t>
            </a:r>
            <a:r>
              <a:rPr lang="en-US" sz="1400" dirty="0" smtClean="0">
                <a:latin typeface="Browallia New" panose="020B0604020202020204" pitchFamily="34" charset="-34"/>
                <a:cs typeface="Browallia New" pitchFamily="34" charset="-34"/>
              </a:rPr>
              <a:t>min  RR = 24/min  BP 110/60  mmHg.  , refer  </a:t>
            </a:r>
            <a:r>
              <a:rPr lang="th-TH" sz="1400" dirty="0" smtClean="0">
                <a:latin typeface="Browallia New" panose="020B0604020202020204" pitchFamily="34" charset="-34"/>
                <a:cs typeface="Browallia New" pitchFamily="34" charset="-34"/>
              </a:rPr>
              <a:t>รพศ.</a:t>
            </a:r>
            <a:r>
              <a:rPr lang="th-TH" sz="1400" dirty="0" smtClean="0">
                <a:latin typeface="Browallia New" panose="020B0604020202020204" pitchFamily="34" charset="-34"/>
                <a:cs typeface="Browallia New" pitchFamily="34" charset="-34"/>
              </a:rPr>
              <a:t>     </a:t>
            </a:r>
            <a:r>
              <a:rPr lang="th-TH" sz="1400" dirty="0" smtClean="0">
                <a:latin typeface="Browallia New" panose="020B0604020202020204" pitchFamily="34" charset="-34"/>
                <a:cs typeface="Browallia New" pitchFamily="34" charset="-34"/>
              </a:rPr>
              <a:t> 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1400" dirty="0" smtClean="0">
                <a:latin typeface="Browallia New" panose="020B0604020202020204" pitchFamily="34" charset="-34"/>
                <a:cs typeface="Browallia New" pitchFamily="34" charset="-34"/>
              </a:rPr>
              <a:t>     </a:t>
            </a:r>
            <a:r>
              <a:rPr lang="th-TH" sz="1400" b="1" u="sng" dirty="0" smtClean="0">
                <a:latin typeface="Browallia New" panose="020B0604020202020204" pitchFamily="34" charset="-34"/>
                <a:cs typeface="Browallia New" pitchFamily="34" charset="-34"/>
              </a:rPr>
              <a:t>ปัญหา</a:t>
            </a:r>
            <a:r>
              <a:rPr lang="th-TH" sz="1400" dirty="0" smtClean="0">
                <a:latin typeface="Browallia New" panose="020B0604020202020204" pitchFamily="34" charset="-34"/>
                <a:cs typeface="Browallia New" pitchFamily="34" charset="-34"/>
              </a:rPr>
              <a:t>       รกติดแน่นมาก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1400" dirty="0" smtClean="0">
                <a:latin typeface="Browallia New" panose="020B0604020202020204" pitchFamily="34" charset="-34"/>
                <a:cs typeface="Browallia New" pitchFamily="34" charset="-34"/>
              </a:rPr>
              <a:t>     </a:t>
            </a:r>
            <a:r>
              <a:rPr lang="th-TH" sz="1400" b="1" u="sng" dirty="0" smtClean="0">
                <a:latin typeface="Browallia New" panose="020B0604020202020204" pitchFamily="34" charset="-34"/>
                <a:cs typeface="Browallia New" pitchFamily="34" charset="-34"/>
              </a:rPr>
              <a:t>ปรับแนวทาง  </a:t>
            </a:r>
            <a:r>
              <a:rPr lang="th-TH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ปฏิบัติตามแนวทางเดิม จัดทำนวัตกรรม วงล้อตวงเลือด ประเมิน </a:t>
            </a:r>
            <a:r>
              <a:rPr lang="en-US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blood loss</a:t>
            </a:r>
            <a:r>
              <a:rPr lang="th-TH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ในผ้า เพิ่มความรวดเร็วและแม่นยำในการประเมิน</a:t>
            </a:r>
            <a:r>
              <a:rPr lang="en-US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blood loss</a:t>
            </a:r>
            <a:r>
              <a:rPr lang="th-TH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มาก</a:t>
            </a:r>
            <a:r>
              <a:rPr lang="th-TH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ยิ่งขึ้น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   </a:t>
            </a:r>
            <a:r>
              <a:rPr lang="th-TH" sz="1400" b="1" u="sng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ผลลัพธ์</a:t>
            </a:r>
            <a:r>
              <a:rPr lang="th-TH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      ไม่พบอัตรา </a:t>
            </a:r>
            <a:r>
              <a:rPr lang="en-US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PPH with shock</a:t>
            </a:r>
            <a:r>
              <a:rPr lang="th-TH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 ใน</a:t>
            </a:r>
            <a:r>
              <a:rPr lang="th-TH" sz="1400" dirty="0" err="1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ไตรมาส</a:t>
            </a:r>
            <a:r>
              <a:rPr lang="th-TH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ที่ 2 ปี 2567</a:t>
            </a:r>
            <a:endParaRPr lang="th-TH" sz="14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th-TH" sz="1400" dirty="0" smtClean="0">
              <a:latin typeface="Browallia New" panose="020B0604020202020204" pitchFamily="34" charset="-34"/>
              <a:cs typeface="Browallia New" pitchFamily="34" charset="-34"/>
            </a:endParaRPr>
          </a:p>
        </p:txBody>
      </p:sp>
      <p:sp>
        <p:nvSpPr>
          <p:cNvPr id="4" name="กล่องข้อความ 2"/>
          <p:cNvSpPr txBox="1">
            <a:spLocks noChangeArrowheads="1"/>
          </p:cNvSpPr>
          <p:nvPr/>
        </p:nvSpPr>
        <p:spPr bwMode="auto">
          <a:xfrm>
            <a:off x="7257429" y="116632"/>
            <a:ext cx="168592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th-TH" sz="1400" dirty="0">
                <a:solidFill>
                  <a:srgbClr val="000000"/>
                </a:solidFill>
                <a:effectLst/>
                <a:latin typeface="Calibri"/>
                <a:ea typeface="Calibri"/>
                <a:cs typeface="Angsana New"/>
              </a:rPr>
              <a:t>รพ.โป่งน้ำร้อน  </a:t>
            </a:r>
            <a:r>
              <a:rPr lang="th-TH" sz="1400" dirty="0">
                <a:solidFill>
                  <a:srgbClr val="000000"/>
                </a:solidFill>
                <a:latin typeface="Calibri"/>
                <a:ea typeface="Calibri"/>
                <a:cs typeface="Angsana New"/>
              </a:rPr>
              <a:t>พ</a:t>
            </a:r>
            <a:r>
              <a:rPr lang="th-TH" sz="1400" dirty="0" smtClean="0">
                <a:solidFill>
                  <a:srgbClr val="000000"/>
                </a:solidFill>
                <a:effectLst/>
                <a:latin typeface="Calibri"/>
                <a:ea typeface="Calibri"/>
                <a:cs typeface="Angsana New"/>
              </a:rPr>
              <a:t>.ค.67</a:t>
            </a:r>
            <a:endParaRPr lang="en-US" sz="1100" dirty="0">
              <a:effectLst/>
              <a:latin typeface="Calibri"/>
              <a:ea typeface="Calibri"/>
              <a:cs typeface="Cordia New"/>
            </a:endParaRPr>
          </a:p>
        </p:txBody>
      </p:sp>
      <p:sp>
        <p:nvSpPr>
          <p:cNvPr id="5" name="กล่องข้อความ 2"/>
          <p:cNvSpPr txBox="1">
            <a:spLocks noChangeArrowheads="1"/>
          </p:cNvSpPr>
          <p:nvPr/>
        </p:nvSpPr>
        <p:spPr bwMode="auto">
          <a:xfrm>
            <a:off x="8426722" y="6471016"/>
            <a:ext cx="58876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th-TH" sz="1400" dirty="0" smtClean="0">
                <a:solidFill>
                  <a:srgbClr val="000000"/>
                </a:solidFill>
                <a:latin typeface="Calibri"/>
                <a:ea typeface="Calibri"/>
                <a:cs typeface="Angsana New"/>
              </a:rPr>
              <a:t>11</a:t>
            </a:r>
            <a:endParaRPr lang="en-US" sz="1100" dirty="0">
              <a:effectLst/>
              <a:latin typeface="Calibri"/>
              <a:ea typeface="Calibri"/>
              <a:cs typeface="Cordia New"/>
            </a:endParaRPr>
          </a:p>
        </p:txBody>
      </p:sp>
    </p:spTree>
    <p:extLst>
      <p:ext uri="{BB962C8B-B14F-4D97-AF65-F5344CB8AC3E}">
        <p14:creationId xmlns:p14="http://schemas.microsoft.com/office/powerpoint/2010/main" val="1414548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115616" y="103438"/>
            <a:ext cx="6383799" cy="438582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altLang="en-US" sz="2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Process Flowchart </a:t>
            </a:r>
            <a:r>
              <a:rPr lang="th-TH" altLang="en-US" sz="2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ของการดูแลผู้ป่วยโรค</a:t>
            </a:r>
            <a:r>
              <a:rPr lang="en-US" altLang="en-US" sz="2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UPC" pitchFamily="34" charset="-34"/>
                <a:ea typeface="Calibri" panose="020F0502020204030204" pitchFamily="34" charset="0"/>
                <a:cs typeface="BrowalliaUPC" pitchFamily="34" charset="-34"/>
              </a:rPr>
              <a:t>Postpartum hemorrhage</a:t>
            </a:r>
            <a:endParaRPr lang="en-US" altLang="en-US" sz="24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cxnSp>
        <p:nvCxnSpPr>
          <p:cNvPr id="293" name="ตัวเชื่อมต่อตรง 292"/>
          <p:cNvCxnSpPr/>
          <p:nvPr/>
        </p:nvCxnSpPr>
        <p:spPr>
          <a:xfrm>
            <a:off x="11557950" y="2349849"/>
            <a:ext cx="2" cy="11127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กล่องข้อความ 2"/>
          <p:cNvSpPr txBox="1">
            <a:spLocks noChangeArrowheads="1"/>
          </p:cNvSpPr>
          <p:nvPr/>
        </p:nvSpPr>
        <p:spPr bwMode="auto">
          <a:xfrm>
            <a:off x="2756847" y="551748"/>
            <a:ext cx="2421886" cy="389818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0" vert="horz" wrap="square" lIns="132080" tIns="66040" rIns="132080" bIns="6604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444"/>
              </a:spcAft>
            </a:pPr>
            <a:r>
              <a:rPr lang="th-TH" sz="1400" dirty="0"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รับใหม่</a:t>
            </a:r>
            <a:r>
              <a:rPr lang="th-TH" sz="1400" dirty="0" smtClean="0"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มารดาเจ็บครรภ์คลอด</a:t>
            </a:r>
            <a:endParaRPr lang="en-US" sz="1400" dirty="0"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124" name="กล่องข้อความ 2"/>
          <p:cNvSpPr txBox="1">
            <a:spLocks noChangeArrowheads="1"/>
          </p:cNvSpPr>
          <p:nvPr/>
        </p:nvSpPr>
        <p:spPr bwMode="auto">
          <a:xfrm>
            <a:off x="3077823" y="1052736"/>
            <a:ext cx="1631170" cy="328395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0" vert="horz" wrap="square" lIns="132080" tIns="66040" rIns="132080" bIns="6604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444"/>
              </a:spcAft>
            </a:pPr>
            <a:r>
              <a:rPr lang="th-TH" sz="1400" dirty="0" smtClean="0"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ประเมินภาวะเสี่ยง </a:t>
            </a:r>
            <a:r>
              <a:rPr lang="en-US" sz="1400" dirty="0" smtClean="0"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PPH</a:t>
            </a:r>
            <a:endParaRPr lang="en-US" sz="1400" dirty="0"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127" name="กล่องข้อความ 2"/>
          <p:cNvSpPr txBox="1">
            <a:spLocks noChangeArrowheads="1"/>
          </p:cNvSpPr>
          <p:nvPr/>
        </p:nvSpPr>
        <p:spPr bwMode="auto">
          <a:xfrm>
            <a:off x="5178733" y="1808808"/>
            <a:ext cx="2588753" cy="534273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0" vert="horz" wrap="square" lIns="132080" tIns="66040" rIns="132080" bIns="66040" anchor="t" anchorCtr="0">
            <a:noAutofit/>
          </a:bodyPr>
          <a:lstStyle/>
          <a:p>
            <a:pPr algn="ctr"/>
            <a:r>
              <a:rPr lang="th-TH" sz="1400" dirty="0" smtClean="0"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เสี่ยงสูง                          </a:t>
            </a:r>
          </a:p>
          <a:p>
            <a:pPr algn="ctr"/>
            <a:r>
              <a:rPr lang="th-TH" sz="1400" dirty="0" smtClean="0"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แรกรับ</a:t>
            </a:r>
            <a:r>
              <a:rPr lang="en-US" sz="1400" dirty="0" smtClean="0"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On</a:t>
            </a:r>
            <a:r>
              <a:rPr lang="th-TH" sz="1400" dirty="0" smtClean="0"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</a:t>
            </a:r>
            <a:r>
              <a:rPr lang="en-US" sz="1400" dirty="0" err="1" smtClean="0"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Acetar</a:t>
            </a:r>
            <a:r>
              <a:rPr lang="en-US" sz="1400" dirty="0" smtClean="0"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1,000 ml IV 120 ml/hr.</a:t>
            </a:r>
            <a:endParaRPr lang="en-US" sz="1400" dirty="0"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128" name="กล่องข้อความ 2"/>
          <p:cNvSpPr txBox="1">
            <a:spLocks noChangeArrowheads="1"/>
          </p:cNvSpPr>
          <p:nvPr/>
        </p:nvSpPr>
        <p:spPr bwMode="auto">
          <a:xfrm>
            <a:off x="395536" y="1781443"/>
            <a:ext cx="2905286" cy="5147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0" vert="horz" wrap="square" lIns="132080" tIns="66040" rIns="132080" bIns="66040" anchor="t" anchorCtr="0">
            <a:noAutofit/>
          </a:bodyPr>
          <a:lstStyle/>
          <a:p>
            <a:pPr algn="ctr"/>
            <a:r>
              <a:rPr lang="th-TH" sz="1400" dirty="0" smtClean="0"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เสี่ยงต่ำ</a:t>
            </a:r>
          </a:p>
          <a:p>
            <a:r>
              <a:rPr lang="en-US" sz="1400" dirty="0" err="1" smtClean="0"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Cx</a:t>
            </a:r>
            <a:r>
              <a:rPr lang="en-US" sz="1400" dirty="0" smtClean="0"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. Dilate 3 </a:t>
            </a:r>
            <a:r>
              <a:rPr lang="en-US" sz="1400" dirty="0" err="1" smtClean="0"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cms</a:t>
            </a:r>
            <a:r>
              <a:rPr lang="en-US" sz="1400" dirty="0" smtClean="0"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on </a:t>
            </a:r>
            <a:r>
              <a:rPr lang="en-US" sz="1400" dirty="0" err="1" smtClean="0"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Acetar</a:t>
            </a:r>
            <a:r>
              <a:rPr lang="en-US" sz="1400" dirty="0" smtClean="0"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1,000 ml IV 120 ml/hr.</a:t>
            </a:r>
            <a:endParaRPr lang="en-US" sz="1600" dirty="0"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130" name="กล่องข้อความ 2"/>
          <p:cNvSpPr txBox="1">
            <a:spLocks noChangeArrowheads="1"/>
          </p:cNvSpPr>
          <p:nvPr/>
        </p:nvSpPr>
        <p:spPr bwMode="auto">
          <a:xfrm>
            <a:off x="2654177" y="4035199"/>
            <a:ext cx="621679" cy="389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132080" tIns="66040" rIns="132080" bIns="6604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1444"/>
              </a:spcAft>
            </a:pPr>
            <a:r>
              <a:rPr lang="en-US" sz="1400" dirty="0"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YES</a:t>
            </a:r>
          </a:p>
        </p:txBody>
      </p:sp>
      <p:sp>
        <p:nvSpPr>
          <p:cNvPr id="131" name="กล่องข้อความ 2"/>
          <p:cNvSpPr txBox="1">
            <a:spLocks noChangeArrowheads="1"/>
          </p:cNvSpPr>
          <p:nvPr/>
        </p:nvSpPr>
        <p:spPr bwMode="auto">
          <a:xfrm>
            <a:off x="7092280" y="5445224"/>
            <a:ext cx="1164443" cy="389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132080" tIns="66040" rIns="132080" bIns="6604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1444"/>
              </a:spcAft>
            </a:pPr>
            <a:r>
              <a:rPr lang="th-TH" sz="1400" dirty="0" smtClean="0"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ต่อแผนที่ 2</a:t>
            </a:r>
            <a:endParaRPr lang="en-US" sz="1400" dirty="0"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132" name="กล่องข้อความ 2"/>
          <p:cNvSpPr txBox="1">
            <a:spLocks noChangeArrowheads="1"/>
          </p:cNvSpPr>
          <p:nvPr/>
        </p:nvSpPr>
        <p:spPr bwMode="auto">
          <a:xfrm>
            <a:off x="3635896" y="2382345"/>
            <a:ext cx="864096" cy="326575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0" vert="horz" wrap="square" lIns="132080" tIns="66040" rIns="132080" bIns="6604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444"/>
              </a:spcAft>
            </a:pPr>
            <a:r>
              <a:rPr lang="th-TH" sz="1400" dirty="0" smtClean="0"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ทารกคลอด</a:t>
            </a:r>
            <a:endParaRPr lang="en-US" sz="1400" dirty="0"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cxnSp>
        <p:nvCxnSpPr>
          <p:cNvPr id="133" name="ตัวเชื่อมต่อตรง 132"/>
          <p:cNvCxnSpPr/>
          <p:nvPr/>
        </p:nvCxnSpPr>
        <p:spPr>
          <a:xfrm>
            <a:off x="3983574" y="980736"/>
            <a:ext cx="0" cy="72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4" name="ตัวเชื่อมต่อตรง 133"/>
          <p:cNvCxnSpPr/>
          <p:nvPr/>
        </p:nvCxnSpPr>
        <p:spPr>
          <a:xfrm>
            <a:off x="3983574" y="1384140"/>
            <a:ext cx="0" cy="180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</a:ln>
          <a:effectLst/>
        </p:spPr>
      </p:cxnSp>
      <p:sp>
        <p:nvSpPr>
          <p:cNvPr id="140" name="กล่องข้อความ 2"/>
          <p:cNvSpPr txBox="1">
            <a:spLocks noChangeArrowheads="1"/>
          </p:cNvSpPr>
          <p:nvPr/>
        </p:nvSpPr>
        <p:spPr bwMode="auto">
          <a:xfrm>
            <a:off x="3300822" y="3849429"/>
            <a:ext cx="1494133" cy="309115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0" vert="horz" wrap="square" lIns="132080" tIns="66040" rIns="132080" bIns="66040" anchor="t" anchorCtr="0">
            <a:noAutofit/>
          </a:bodyPr>
          <a:lstStyle/>
          <a:p>
            <a:pPr algn="ctr"/>
            <a:r>
              <a:rPr lang="en-US" sz="1300" dirty="0" smtClean="0"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10 </a:t>
            </a:r>
            <a:r>
              <a:rPr lang="th-TH" sz="1300" dirty="0" smtClean="0"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นาที รกคลอด</a:t>
            </a:r>
            <a:endParaRPr lang="en-US" sz="1300" dirty="0"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cxnSp>
        <p:nvCxnSpPr>
          <p:cNvPr id="143" name="ลูกศรเชื่อมต่อแบบตรง 142"/>
          <p:cNvCxnSpPr/>
          <p:nvPr/>
        </p:nvCxnSpPr>
        <p:spPr>
          <a:xfrm>
            <a:off x="4069903" y="3731490"/>
            <a:ext cx="0" cy="108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5" name="กล่องข้อความ 2"/>
          <p:cNvSpPr txBox="1">
            <a:spLocks noChangeArrowheads="1"/>
          </p:cNvSpPr>
          <p:nvPr/>
        </p:nvSpPr>
        <p:spPr bwMode="auto">
          <a:xfrm>
            <a:off x="1562043" y="5376593"/>
            <a:ext cx="4594133" cy="13647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</a:pPr>
            <a:r>
              <a:rPr lang="en-US" sz="1200" b="1" dirty="0" smtClean="0">
                <a:effectLst/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**</a:t>
            </a:r>
            <a:r>
              <a:rPr lang="th-TH" sz="1200" b="1" dirty="0" smtClean="0">
                <a:effectLst/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หมายเหตุ</a:t>
            </a:r>
          </a:p>
          <a:p>
            <a:pPr>
              <a:lnSpc>
                <a:spcPct val="115000"/>
              </a:lnSpc>
            </a:pPr>
            <a:r>
              <a:rPr lang="th-TH" sz="1200" dirty="0" smtClean="0">
                <a:effectLst/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- คลึงมดลูกทุก 15 นาที จนครบ 2 ชม. จากนั้นทุก 4 ชม. จนครบ 24 ชม.</a:t>
            </a:r>
          </a:p>
          <a:p>
            <a:pPr>
              <a:lnSpc>
                <a:spcPct val="115000"/>
              </a:lnSpc>
            </a:pPr>
            <a:r>
              <a:rPr lang="th-TH" sz="1200" dirty="0" smtClean="0">
                <a:effectLst/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- </a:t>
            </a:r>
            <a:r>
              <a:rPr lang="en-US" sz="1200" dirty="0" smtClean="0">
                <a:effectLst/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V/S</a:t>
            </a:r>
            <a:r>
              <a:rPr lang="th-TH" sz="1200" dirty="0" smtClean="0">
                <a:effectLst/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ทุก 15 นาที 4 ครั้ง, ทุก 30 นาที 2 ครั้ง, ทุก 1 ชม. จน </a:t>
            </a:r>
            <a:r>
              <a:rPr lang="en-US" sz="1200" dirty="0" smtClean="0">
                <a:effectLst/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stable </a:t>
            </a:r>
            <a:r>
              <a:rPr lang="th-TH" sz="1200" dirty="0" smtClean="0">
                <a:effectLst/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จากนั้น  ทุก 4 ชม. จนครบ 24 ชม.</a:t>
            </a:r>
          </a:p>
          <a:p>
            <a:pPr>
              <a:lnSpc>
                <a:spcPct val="115000"/>
              </a:lnSpc>
            </a:pPr>
            <a:r>
              <a:rPr lang="th-TH" sz="1200" dirty="0" smtClean="0">
                <a:effectLst/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- </a:t>
            </a:r>
            <a:r>
              <a:rPr lang="en-US" sz="1200" dirty="0" smtClean="0">
                <a:effectLst/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Observe  bleeding per vagina </a:t>
            </a:r>
            <a:r>
              <a:rPr lang="th-TH" sz="1200" dirty="0" smtClean="0">
                <a:effectLst/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ทุก 1 ชม. จนครบ 2 ชม. จากนั้นทุก 4 ชม. จนครบ 24 ชม.</a:t>
            </a:r>
          </a:p>
          <a:p>
            <a:pPr>
              <a:lnSpc>
                <a:spcPct val="115000"/>
              </a:lnSpc>
            </a:pPr>
            <a:r>
              <a:rPr lang="th-TH" sz="1200" dirty="0" smtClean="0">
                <a:effectLst/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- </a:t>
            </a:r>
            <a:r>
              <a:rPr lang="en-US" sz="1200" dirty="0" err="1" smtClean="0">
                <a:effectLst/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Hct</a:t>
            </a:r>
            <a:r>
              <a:rPr lang="th-TH" sz="1200" dirty="0" smtClean="0">
                <a:effectLst/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 หลังคลอด 4 ชม.</a:t>
            </a:r>
          </a:p>
          <a:p>
            <a:pPr>
              <a:lnSpc>
                <a:spcPct val="115000"/>
              </a:lnSpc>
            </a:pPr>
            <a:r>
              <a:rPr lang="th-TH" sz="1200" dirty="0" smtClean="0">
                <a:effectLst/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- </a:t>
            </a:r>
            <a:r>
              <a:rPr lang="en-US" sz="1200" dirty="0" smtClean="0">
                <a:effectLst/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IVF</a:t>
            </a:r>
            <a:r>
              <a:rPr lang="th-TH" sz="1200" dirty="0" smtClean="0">
                <a:effectLst/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หลังคลอด </a:t>
            </a:r>
            <a:r>
              <a:rPr lang="th-TH" sz="900" dirty="0" smtClean="0">
                <a:effectLst/>
                <a:latin typeface="Times New Roman"/>
                <a:ea typeface="Calibri" panose="020F0502020204030204" pitchFamily="34" charset="0"/>
                <a:cs typeface="Browallia New" panose="020B0604020202020204" pitchFamily="34" charset="-34"/>
              </a:rPr>
              <a:t>≥ </a:t>
            </a:r>
            <a:r>
              <a:rPr lang="th-TH" sz="1200" dirty="0" smtClean="0">
                <a:effectLst/>
                <a:latin typeface="Times New Roman"/>
                <a:ea typeface="Calibri" panose="020F0502020204030204" pitchFamily="34" charset="0"/>
                <a:cs typeface="Browallia New" panose="020B0604020202020204" pitchFamily="34" charset="-34"/>
              </a:rPr>
              <a:t>8 ชม.</a:t>
            </a:r>
            <a:r>
              <a:rPr lang="th-TH" sz="1200" dirty="0" smtClean="0">
                <a:effectLst/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หมด</a:t>
            </a:r>
            <a:r>
              <a:rPr lang="en-US" sz="1200" dirty="0" smtClean="0">
                <a:effectLst/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Off</a:t>
            </a:r>
            <a:endParaRPr lang="en-US" sz="1200" dirty="0">
              <a:effectLst/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153" name="กล่องข้อความ 2"/>
          <p:cNvSpPr txBox="1">
            <a:spLocks noChangeArrowheads="1"/>
          </p:cNvSpPr>
          <p:nvPr/>
        </p:nvSpPr>
        <p:spPr bwMode="auto">
          <a:xfrm>
            <a:off x="639770" y="4506350"/>
            <a:ext cx="3572190" cy="72285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r>
              <a:rPr lang="en-US" sz="1400" b="1" dirty="0" smtClean="0">
                <a:effectLst/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* </a:t>
            </a:r>
            <a:r>
              <a:rPr lang="th-TH" sz="1400" b="1" dirty="0" smtClean="0">
                <a:effectLst/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หมายเหตุ</a:t>
            </a:r>
          </a:p>
          <a:p>
            <a:r>
              <a:rPr lang="en-US" sz="1400" dirty="0" smtClean="0">
                <a:effectLst/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- </a:t>
            </a:r>
            <a:r>
              <a:rPr lang="th-TH" sz="1400" dirty="0" smtClean="0">
                <a:effectLst/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ให้</a:t>
            </a:r>
            <a:r>
              <a:rPr lang="en-US" sz="1400" dirty="0" smtClean="0">
                <a:effectLst/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</a:t>
            </a:r>
            <a:r>
              <a:rPr lang="en-US" sz="1400" dirty="0" err="1" smtClean="0">
                <a:effectLst/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Methergine</a:t>
            </a:r>
            <a:r>
              <a:rPr lang="en-US" sz="1400" dirty="0" smtClean="0">
                <a:effectLst/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 0.2 mg IV Slowly push (BP </a:t>
            </a:r>
            <a:r>
              <a:rPr lang="en-US" sz="1400" dirty="0"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&lt;</a:t>
            </a:r>
            <a:r>
              <a:rPr lang="th-TH" sz="1400" dirty="0" smtClean="0">
                <a:effectLst/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140/90</a:t>
            </a:r>
            <a:r>
              <a:rPr lang="en-US" sz="1400" dirty="0" smtClean="0">
                <a:effectLst/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mmHg.)</a:t>
            </a:r>
          </a:p>
          <a:p>
            <a:r>
              <a:rPr lang="en-US" sz="1400" dirty="0" smtClean="0">
                <a:effectLst/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- </a:t>
            </a:r>
            <a:r>
              <a:rPr lang="th-TH" sz="1400" dirty="0" smtClean="0">
                <a:effectLst/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ดูแลหลังคลอดตาม **</a:t>
            </a:r>
            <a:r>
              <a:rPr lang="th-TH" sz="1400" dirty="0" smtClean="0"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หมายเหตุ</a:t>
            </a:r>
            <a:endParaRPr lang="en-US" sz="1400" dirty="0">
              <a:effectLst/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159" name="กล่องข้อความ 2"/>
          <p:cNvSpPr txBox="1">
            <a:spLocks noChangeArrowheads="1"/>
          </p:cNvSpPr>
          <p:nvPr/>
        </p:nvSpPr>
        <p:spPr bwMode="auto">
          <a:xfrm>
            <a:off x="5940152" y="4509120"/>
            <a:ext cx="2376264" cy="627306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>
              <a:lnSpc>
                <a:spcPct val="115000"/>
              </a:lnSpc>
            </a:pPr>
            <a:r>
              <a:rPr lang="th-TH" sz="1400" dirty="0" smtClean="0"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- สวนปัสสาวะทำ </a:t>
            </a:r>
            <a:r>
              <a:rPr lang="en-US" sz="1400" dirty="0" smtClean="0"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Control cord  traction</a:t>
            </a:r>
          </a:p>
          <a:p>
            <a:pPr>
              <a:lnSpc>
                <a:spcPct val="115000"/>
              </a:lnSpc>
            </a:pPr>
            <a:r>
              <a:rPr lang="en-US" sz="1400" dirty="0" smtClean="0">
                <a:effectLst/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- </a:t>
            </a:r>
            <a:r>
              <a:rPr lang="th-TH" sz="1400" dirty="0" smtClean="0">
                <a:effectLst/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รายงานแพทย์</a:t>
            </a:r>
            <a:endParaRPr lang="en-US" sz="1400" dirty="0">
              <a:effectLst/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165" name="กล่องข้อความ 2"/>
          <p:cNvSpPr txBox="1">
            <a:spLocks noChangeArrowheads="1"/>
          </p:cNvSpPr>
          <p:nvPr/>
        </p:nvSpPr>
        <p:spPr bwMode="auto">
          <a:xfrm>
            <a:off x="2195737" y="2924943"/>
            <a:ext cx="4104456" cy="796819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0" vert="horz" wrap="square" lIns="132080" tIns="66040" rIns="132080" bIns="66040" anchor="t" anchorCtr="0">
            <a:noAutofit/>
          </a:bodyPr>
          <a:lstStyle/>
          <a:p>
            <a:pPr>
              <a:lnSpc>
                <a:spcPct val="115000"/>
              </a:lnSpc>
            </a:pPr>
            <a:r>
              <a:rPr lang="th-TH" sz="1400" dirty="0" smtClean="0"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-   เมื่อทารกคลอดไหล่หน้าให้</a:t>
            </a:r>
            <a:r>
              <a:rPr lang="en-US" sz="1400" dirty="0" smtClean="0"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Oxytocin</a:t>
            </a:r>
            <a:r>
              <a:rPr lang="th-TH" sz="1400" dirty="0" smtClean="0"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10</a:t>
            </a:r>
            <a:r>
              <a:rPr lang="en-US" sz="1400" dirty="0" smtClean="0"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unit IM</a:t>
            </a:r>
          </a:p>
          <a:p>
            <a:pPr>
              <a:lnSpc>
                <a:spcPct val="115000"/>
              </a:lnSpc>
            </a:pPr>
            <a:r>
              <a:rPr lang="en-US" sz="1400" dirty="0" smtClean="0"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-  </a:t>
            </a:r>
            <a:r>
              <a:rPr lang="th-TH" sz="1400" dirty="0" smtClean="0"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เมื่อทารกคลอดให้</a:t>
            </a:r>
            <a:r>
              <a:rPr lang="en-US" sz="1400" dirty="0" smtClean="0"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Oxytocin 10 unit  </a:t>
            </a:r>
            <a:r>
              <a:rPr lang="th-TH" sz="1400" dirty="0" smtClean="0"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ใน</a:t>
            </a:r>
            <a:r>
              <a:rPr lang="en-US" sz="1400" dirty="0" smtClean="0"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 </a:t>
            </a:r>
            <a:r>
              <a:rPr lang="en-US" sz="1400" dirty="0" err="1" smtClean="0"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Acetar</a:t>
            </a:r>
            <a:r>
              <a:rPr lang="en-US" sz="1400" dirty="0" smtClean="0"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1,000 ml IV 100 ml/hr. </a:t>
            </a:r>
            <a:endParaRPr lang="en-US" sz="1400" dirty="0"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cxnSp>
        <p:nvCxnSpPr>
          <p:cNvPr id="7" name="ตัวเชื่อมต่อหักมุม 6"/>
          <p:cNvCxnSpPr>
            <a:stCxn id="128" idx="2"/>
            <a:endCxn id="132" idx="1"/>
          </p:cNvCxnSpPr>
          <p:nvPr/>
        </p:nvCxnSpPr>
        <p:spPr>
          <a:xfrm rot="16200000" flipH="1">
            <a:off x="2617292" y="1527029"/>
            <a:ext cx="249490" cy="1787717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ตัวเชื่อมต่อหักมุม 8"/>
          <p:cNvCxnSpPr>
            <a:stCxn id="127" idx="2"/>
            <a:endCxn id="132" idx="3"/>
          </p:cNvCxnSpPr>
          <p:nvPr/>
        </p:nvCxnSpPr>
        <p:spPr>
          <a:xfrm rot="5400000">
            <a:off x="5385275" y="1457798"/>
            <a:ext cx="202552" cy="1973118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ลูกศรเชื่อมต่อแบบตรง 63"/>
          <p:cNvCxnSpPr/>
          <p:nvPr/>
        </p:nvCxnSpPr>
        <p:spPr>
          <a:xfrm>
            <a:off x="7163692" y="5158769"/>
            <a:ext cx="0" cy="11933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ลูกศรเชื่อมต่อแบบตรง 53"/>
          <p:cNvCxnSpPr/>
          <p:nvPr/>
        </p:nvCxnSpPr>
        <p:spPr>
          <a:xfrm>
            <a:off x="6834472" y="1547064"/>
            <a:ext cx="1" cy="25201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ลูกศรเชื่อมต่อแบบตรง 54"/>
          <p:cNvCxnSpPr/>
          <p:nvPr/>
        </p:nvCxnSpPr>
        <p:spPr>
          <a:xfrm>
            <a:off x="1812328" y="1554412"/>
            <a:ext cx="0" cy="20867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ตัวเชื่อมต่อตรง 18"/>
          <p:cNvCxnSpPr/>
          <p:nvPr/>
        </p:nvCxnSpPr>
        <p:spPr>
          <a:xfrm>
            <a:off x="1823163" y="1556792"/>
            <a:ext cx="501131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ลูกศรเชื่อมต่อแบบตรง 77"/>
          <p:cNvCxnSpPr/>
          <p:nvPr/>
        </p:nvCxnSpPr>
        <p:spPr>
          <a:xfrm>
            <a:off x="4047888" y="2716267"/>
            <a:ext cx="0" cy="20867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ตัวเชื่อมต่อตรง 83"/>
          <p:cNvCxnSpPr/>
          <p:nvPr/>
        </p:nvCxnSpPr>
        <p:spPr>
          <a:xfrm>
            <a:off x="4044747" y="4149080"/>
            <a:ext cx="0" cy="180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</a:ln>
          <a:effectLst/>
        </p:spPr>
      </p:cxnSp>
      <p:cxnSp>
        <p:nvCxnSpPr>
          <p:cNvPr id="87" name="ตัวเชื่อมต่อตรง 86"/>
          <p:cNvCxnSpPr/>
          <p:nvPr/>
        </p:nvCxnSpPr>
        <p:spPr>
          <a:xfrm>
            <a:off x="2195736" y="4329080"/>
            <a:ext cx="49655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ลูกศรเชื่อมต่อแบบตรง 89"/>
          <p:cNvCxnSpPr/>
          <p:nvPr/>
        </p:nvCxnSpPr>
        <p:spPr>
          <a:xfrm>
            <a:off x="2195736" y="4329080"/>
            <a:ext cx="0" cy="18004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6" name="ลูกศรเชื่อมต่อแบบตรง 95"/>
          <p:cNvCxnSpPr/>
          <p:nvPr/>
        </p:nvCxnSpPr>
        <p:spPr>
          <a:xfrm>
            <a:off x="7161237" y="4334998"/>
            <a:ext cx="0" cy="18004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8" name="กล่องข้อความ 2"/>
          <p:cNvSpPr txBox="1">
            <a:spLocks noChangeArrowheads="1"/>
          </p:cNvSpPr>
          <p:nvPr/>
        </p:nvSpPr>
        <p:spPr bwMode="auto">
          <a:xfrm>
            <a:off x="5400354" y="4047293"/>
            <a:ext cx="676911" cy="389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132080" tIns="66040" rIns="132080" bIns="6604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1444"/>
              </a:spcAft>
            </a:pPr>
            <a:r>
              <a:rPr lang="en-US" sz="1400" dirty="0"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NO</a:t>
            </a:r>
          </a:p>
        </p:txBody>
      </p:sp>
      <p:sp>
        <p:nvSpPr>
          <p:cNvPr id="99" name="กล่องข้อความ 2"/>
          <p:cNvSpPr txBox="1">
            <a:spLocks noChangeArrowheads="1"/>
          </p:cNvSpPr>
          <p:nvPr/>
        </p:nvSpPr>
        <p:spPr bwMode="auto">
          <a:xfrm>
            <a:off x="7092280" y="195943"/>
            <a:ext cx="168592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th-TH" sz="1400" dirty="0">
                <a:solidFill>
                  <a:srgbClr val="000000"/>
                </a:solidFill>
                <a:effectLst/>
                <a:latin typeface="Calibri"/>
                <a:ea typeface="Calibri"/>
                <a:cs typeface="Angsana New"/>
              </a:rPr>
              <a:t>รพ.โป่งน้ำร้อน  </a:t>
            </a:r>
            <a:r>
              <a:rPr lang="th-TH" sz="1400" dirty="0" smtClean="0">
                <a:solidFill>
                  <a:srgbClr val="000000"/>
                </a:solidFill>
                <a:effectLst/>
                <a:latin typeface="Calibri"/>
                <a:ea typeface="Calibri"/>
                <a:cs typeface="Angsana New"/>
              </a:rPr>
              <a:t>พ.ค.67</a:t>
            </a:r>
            <a:endParaRPr lang="en-US" sz="1100" dirty="0">
              <a:effectLst/>
              <a:latin typeface="Calibri"/>
              <a:ea typeface="Calibri"/>
              <a:cs typeface="Cordia New"/>
            </a:endParaRPr>
          </a:p>
        </p:txBody>
      </p:sp>
      <p:sp>
        <p:nvSpPr>
          <p:cNvPr id="100" name="กล่องข้อความ 2"/>
          <p:cNvSpPr txBox="1">
            <a:spLocks noChangeArrowheads="1"/>
          </p:cNvSpPr>
          <p:nvPr/>
        </p:nvSpPr>
        <p:spPr bwMode="auto">
          <a:xfrm>
            <a:off x="8244408" y="6237312"/>
            <a:ext cx="58876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th-TH" sz="1400" dirty="0" smtClean="0">
                <a:solidFill>
                  <a:srgbClr val="000000"/>
                </a:solidFill>
                <a:effectLst/>
                <a:latin typeface="Calibri"/>
                <a:ea typeface="Calibri"/>
                <a:cs typeface="Angsana New"/>
              </a:rPr>
              <a:t>2</a:t>
            </a:r>
            <a:endParaRPr lang="en-US" sz="1100" dirty="0">
              <a:effectLst/>
              <a:latin typeface="Calibri"/>
              <a:ea typeface="Calibri"/>
              <a:cs typeface="Cordia New"/>
            </a:endParaRPr>
          </a:p>
        </p:txBody>
      </p:sp>
      <p:sp>
        <p:nvSpPr>
          <p:cNvPr id="34" name="กล่องข้อความ 2"/>
          <p:cNvSpPr txBox="1">
            <a:spLocks noChangeArrowheads="1"/>
          </p:cNvSpPr>
          <p:nvPr/>
        </p:nvSpPr>
        <p:spPr bwMode="auto">
          <a:xfrm>
            <a:off x="7956376" y="1800256"/>
            <a:ext cx="936103" cy="534273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0" vert="horz" wrap="square" lIns="132080" tIns="66040" rIns="132080" bIns="66040" anchor="t" anchorCtr="0">
            <a:noAutofit/>
          </a:bodyPr>
          <a:lstStyle/>
          <a:p>
            <a:pPr algn="ctr"/>
            <a:r>
              <a:rPr lang="th-TH" sz="1400" dirty="0" smtClean="0"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เสี่ยงสูง                          </a:t>
            </a:r>
          </a:p>
          <a:p>
            <a:pPr algn="ctr"/>
            <a:r>
              <a:rPr lang="th-TH" sz="1400" dirty="0" smtClean="0"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ที่ต้อง</a:t>
            </a:r>
            <a:r>
              <a:rPr lang="en-US" sz="1400" dirty="0" smtClean="0"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Refer</a:t>
            </a:r>
            <a:endParaRPr lang="en-US" sz="1400" dirty="0"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cxnSp>
        <p:nvCxnSpPr>
          <p:cNvPr id="5" name="ลูกศรเชื่อมต่อแบบตรง 4"/>
          <p:cNvCxnSpPr/>
          <p:nvPr/>
        </p:nvCxnSpPr>
        <p:spPr>
          <a:xfrm>
            <a:off x="7790058" y="2060848"/>
            <a:ext cx="154583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กล่องข้อความ 2"/>
          <p:cNvSpPr txBox="1">
            <a:spLocks noChangeArrowheads="1"/>
          </p:cNvSpPr>
          <p:nvPr/>
        </p:nvSpPr>
        <p:spPr bwMode="auto">
          <a:xfrm>
            <a:off x="7956377" y="2564904"/>
            <a:ext cx="938298" cy="4111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0" vert="horz" wrap="square" lIns="132080" tIns="66040" rIns="132080" bIns="66040" anchor="t" anchorCtr="0">
            <a:noAutofit/>
          </a:bodyPr>
          <a:lstStyle/>
          <a:p>
            <a:pPr algn="ctr"/>
            <a:r>
              <a:rPr lang="en-US" sz="1400" dirty="0" smtClean="0"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Refer</a:t>
            </a:r>
            <a:endParaRPr lang="en-US" sz="1400" dirty="0"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cxnSp>
        <p:nvCxnSpPr>
          <p:cNvPr id="39" name="ลูกศรเชื่อมต่อแบบตรง 38"/>
          <p:cNvCxnSpPr/>
          <p:nvPr/>
        </p:nvCxnSpPr>
        <p:spPr>
          <a:xfrm>
            <a:off x="8424205" y="2327700"/>
            <a:ext cx="0" cy="20867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1336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3" name="ตัวเชื่อมต่อตรง 292"/>
          <p:cNvCxnSpPr/>
          <p:nvPr/>
        </p:nvCxnSpPr>
        <p:spPr>
          <a:xfrm>
            <a:off x="11557950" y="2349849"/>
            <a:ext cx="2" cy="11127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กล่องข้อความ 2"/>
          <p:cNvSpPr txBox="1">
            <a:spLocks noChangeArrowheads="1"/>
          </p:cNvSpPr>
          <p:nvPr/>
        </p:nvSpPr>
        <p:spPr bwMode="auto">
          <a:xfrm>
            <a:off x="3156854" y="692696"/>
            <a:ext cx="1631170" cy="328395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0" vert="horz" wrap="square" lIns="132080" tIns="66040" rIns="132080" bIns="66040" anchor="t" anchorCtr="0"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US" sz="14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TBL </a:t>
            </a:r>
            <a:r>
              <a:rPr lang="en-US" sz="1400" u="sng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&gt;</a:t>
            </a:r>
            <a:r>
              <a:rPr lang="en-US" sz="14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300 ml</a:t>
            </a:r>
            <a:endParaRPr lang="en-US" sz="1400" dirty="0">
              <a:solidFill>
                <a:prstClr val="black"/>
              </a:solidFill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127" name="กล่องข้อความ 2"/>
          <p:cNvSpPr txBox="1">
            <a:spLocks noChangeArrowheads="1"/>
          </p:cNvSpPr>
          <p:nvPr/>
        </p:nvSpPr>
        <p:spPr bwMode="auto">
          <a:xfrm>
            <a:off x="4699873" y="1463726"/>
            <a:ext cx="2742863" cy="534273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0" vert="horz" wrap="square" lIns="132080" tIns="66040" rIns="132080" bIns="66040" anchor="t" anchorCtr="0">
            <a:noAutofit/>
          </a:bodyPr>
          <a:lstStyle/>
          <a:p>
            <a:r>
              <a:rPr lang="th-TH" sz="14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- </a:t>
            </a:r>
            <a:r>
              <a:rPr lang="en-US" sz="14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On </a:t>
            </a:r>
            <a:r>
              <a:rPr lang="en-US" sz="1400" dirty="0" err="1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Acetar</a:t>
            </a:r>
            <a:r>
              <a:rPr lang="en-US" sz="14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1,000 ml rate 200 ml/hr. </a:t>
            </a:r>
            <a:r>
              <a:rPr lang="th-TH" sz="14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เส้นใหม่</a:t>
            </a:r>
            <a:endParaRPr lang="en-US" sz="1400" dirty="0" smtClean="0">
              <a:solidFill>
                <a:prstClr val="black"/>
              </a:solidFill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  <a:p>
            <a:r>
              <a:rPr lang="en-US" sz="14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- </a:t>
            </a:r>
            <a:r>
              <a:rPr lang="th-TH" sz="14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ช่วยแพทย์ล้วงรก</a:t>
            </a:r>
            <a:endParaRPr lang="en-US" sz="1400" dirty="0">
              <a:solidFill>
                <a:prstClr val="black"/>
              </a:solidFill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128" name="กล่องข้อความ 2"/>
          <p:cNvSpPr txBox="1">
            <a:spLocks noChangeArrowheads="1"/>
          </p:cNvSpPr>
          <p:nvPr/>
        </p:nvSpPr>
        <p:spPr bwMode="auto">
          <a:xfrm>
            <a:off x="1068058" y="1450039"/>
            <a:ext cx="1526273" cy="5147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0" vert="horz" wrap="square" lIns="132080" tIns="66040" rIns="132080" bIns="66040" anchor="t" anchorCtr="0">
            <a:noAutofit/>
          </a:bodyPr>
          <a:lstStyle/>
          <a:p>
            <a:r>
              <a:rPr lang="th-TH" sz="14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-  ช่วยแพทย์ล้วงรก</a:t>
            </a:r>
          </a:p>
          <a:p>
            <a:r>
              <a:rPr lang="th-TH" sz="16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-  ประเมิน</a:t>
            </a:r>
            <a:r>
              <a:rPr lang="en-US" sz="16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Bleeding</a:t>
            </a:r>
            <a:endParaRPr lang="en-US" sz="1600" dirty="0">
              <a:solidFill>
                <a:prstClr val="black"/>
              </a:solidFill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130" name="กล่องข้อความ 2"/>
          <p:cNvSpPr txBox="1">
            <a:spLocks noChangeArrowheads="1"/>
          </p:cNvSpPr>
          <p:nvPr/>
        </p:nvSpPr>
        <p:spPr bwMode="auto">
          <a:xfrm>
            <a:off x="4807165" y="908720"/>
            <a:ext cx="621679" cy="389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132080" tIns="66040" rIns="132080" bIns="6604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1444"/>
              </a:spcAft>
            </a:pPr>
            <a:r>
              <a:rPr lang="en-US" sz="1400" dirty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YES</a:t>
            </a:r>
          </a:p>
        </p:txBody>
      </p:sp>
      <p:sp>
        <p:nvSpPr>
          <p:cNvPr id="131" name="กล่องข้อความ 2"/>
          <p:cNvSpPr txBox="1">
            <a:spLocks noChangeArrowheads="1"/>
          </p:cNvSpPr>
          <p:nvPr/>
        </p:nvSpPr>
        <p:spPr bwMode="auto">
          <a:xfrm>
            <a:off x="6228184" y="3080111"/>
            <a:ext cx="648072" cy="389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132080" tIns="66040" rIns="132080" bIns="6604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1444"/>
              </a:spcAft>
            </a:pPr>
            <a:r>
              <a:rPr lang="en-US" sz="14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Yes</a:t>
            </a:r>
            <a:endParaRPr lang="en-US" sz="1400" dirty="0">
              <a:solidFill>
                <a:prstClr val="black"/>
              </a:solidFill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132" name="กล่องข้อความ 2"/>
          <p:cNvSpPr txBox="1">
            <a:spLocks noChangeArrowheads="1"/>
          </p:cNvSpPr>
          <p:nvPr/>
        </p:nvSpPr>
        <p:spPr bwMode="auto">
          <a:xfrm>
            <a:off x="5524357" y="2204864"/>
            <a:ext cx="864096" cy="326575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0" vert="horz" wrap="square" lIns="132080" tIns="66040" rIns="132080" bIns="66040" anchor="t" anchorCtr="0">
            <a:noAutofit/>
          </a:bodyPr>
          <a:lstStyle/>
          <a:p>
            <a:pPr algn="ctr"/>
            <a:r>
              <a:rPr lang="th-TH" sz="14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รกคลอด</a:t>
            </a:r>
            <a:endParaRPr lang="en-US" sz="1400" dirty="0">
              <a:solidFill>
                <a:prstClr val="black"/>
              </a:solidFill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cxnSp>
        <p:nvCxnSpPr>
          <p:cNvPr id="134" name="ตัวเชื่อมต่อตรง 133"/>
          <p:cNvCxnSpPr/>
          <p:nvPr/>
        </p:nvCxnSpPr>
        <p:spPr>
          <a:xfrm>
            <a:off x="3983574" y="1052736"/>
            <a:ext cx="0" cy="180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</a:ln>
          <a:effectLst/>
        </p:spPr>
      </p:cxnSp>
      <p:sp>
        <p:nvSpPr>
          <p:cNvPr id="140" name="กล่องข้อความ 2"/>
          <p:cNvSpPr txBox="1">
            <a:spLocks noChangeArrowheads="1"/>
          </p:cNvSpPr>
          <p:nvPr/>
        </p:nvSpPr>
        <p:spPr bwMode="auto">
          <a:xfrm>
            <a:off x="5209338" y="2781403"/>
            <a:ext cx="1494133" cy="309115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0" vert="horz" wrap="square" lIns="132080" tIns="66040" rIns="132080" bIns="66040" anchor="t" anchorCtr="0">
            <a:noAutofit/>
          </a:bodyPr>
          <a:lstStyle/>
          <a:p>
            <a:pPr algn="ctr"/>
            <a:r>
              <a:rPr lang="en-US" sz="14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Blood  loss  500 ml</a:t>
            </a:r>
            <a:endParaRPr lang="en-US" sz="1400" dirty="0">
              <a:solidFill>
                <a:prstClr val="black"/>
              </a:solidFill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145" name="กล่องข้อความ 2"/>
          <p:cNvSpPr txBox="1">
            <a:spLocks noChangeArrowheads="1"/>
          </p:cNvSpPr>
          <p:nvPr/>
        </p:nvSpPr>
        <p:spPr bwMode="auto">
          <a:xfrm>
            <a:off x="518562" y="4005064"/>
            <a:ext cx="4882103" cy="230425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</a:pPr>
            <a:r>
              <a:rPr lang="th-TH" sz="13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- ให้</a:t>
            </a:r>
            <a:r>
              <a:rPr lang="en-US" sz="13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</a:t>
            </a:r>
            <a:r>
              <a:rPr lang="en-US" sz="1300" dirty="0" err="1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Acetar</a:t>
            </a:r>
            <a:r>
              <a:rPr lang="en-US" sz="13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1,000 ml IV load 500-1000 ml</a:t>
            </a:r>
            <a:r>
              <a:rPr lang="th-TH" sz="13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ใน 30 นาที</a:t>
            </a:r>
          </a:p>
          <a:p>
            <a:pPr>
              <a:lnSpc>
                <a:spcPct val="115000"/>
              </a:lnSpc>
            </a:pPr>
            <a:r>
              <a:rPr lang="th-TH" sz="13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- ให้</a:t>
            </a:r>
            <a:r>
              <a:rPr lang="en-US" sz="13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</a:t>
            </a:r>
            <a:r>
              <a:rPr lang="en-US" sz="1300" dirty="0" err="1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Acetar</a:t>
            </a:r>
            <a:r>
              <a:rPr lang="en-US" sz="13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1,000 ml + oxytocin 10-20 unit IV 150 ml/</a:t>
            </a:r>
            <a:r>
              <a:rPr lang="en-US" sz="1300" dirty="0" err="1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hr</a:t>
            </a:r>
            <a:r>
              <a:rPr lang="th-TH" sz="13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จนครบ 24 ชม.</a:t>
            </a:r>
          </a:p>
          <a:p>
            <a:pPr>
              <a:lnSpc>
                <a:spcPct val="115000"/>
              </a:lnSpc>
            </a:pPr>
            <a:r>
              <a:rPr lang="th-TH" sz="13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- </a:t>
            </a:r>
            <a:r>
              <a:rPr lang="en-US" sz="1300" dirty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r</a:t>
            </a:r>
            <a:r>
              <a:rPr lang="en-US" sz="13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etain  </a:t>
            </a:r>
            <a:r>
              <a:rPr lang="en-US" sz="1300" dirty="0" err="1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foley’s</a:t>
            </a:r>
            <a:r>
              <a:rPr lang="en-US" sz="13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catheter (urine &gt; 0.5 ml/kg/</a:t>
            </a:r>
            <a:r>
              <a:rPr lang="en-US" sz="1300" dirty="0" err="1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hr</a:t>
            </a:r>
            <a:r>
              <a:rPr lang="th-TH" sz="13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 ตวงทุก 1 ชม.)</a:t>
            </a:r>
          </a:p>
          <a:p>
            <a:pPr>
              <a:lnSpc>
                <a:spcPct val="115000"/>
              </a:lnSpc>
            </a:pPr>
            <a:r>
              <a:rPr lang="th-TH" sz="13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- ประเมินการหดรัดตัวของมดลูกทุก 15 นาที จนครบ 2 ชม. จากนั้นทุก 4 ชม. จนครบ 24 ชม.</a:t>
            </a:r>
          </a:p>
          <a:p>
            <a:pPr>
              <a:lnSpc>
                <a:spcPct val="115000"/>
              </a:lnSpc>
            </a:pPr>
            <a:r>
              <a:rPr lang="th-TH" sz="13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- </a:t>
            </a:r>
            <a:r>
              <a:rPr lang="en-US" sz="13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vital sign</a:t>
            </a:r>
            <a:r>
              <a:rPr lang="th-TH" sz="13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ทุก 15</a:t>
            </a:r>
            <a:r>
              <a:rPr lang="en-US" sz="13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</a:t>
            </a:r>
            <a:r>
              <a:rPr lang="th-TH" sz="13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นาที </a:t>
            </a:r>
            <a:r>
              <a:rPr lang="en-US" sz="13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x 2 </a:t>
            </a:r>
            <a:r>
              <a:rPr lang="th-TH" sz="13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ชม. จน</a:t>
            </a:r>
            <a:r>
              <a:rPr lang="en-US" sz="13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stable, 30 </a:t>
            </a:r>
            <a:r>
              <a:rPr lang="th-TH" sz="13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นาที 2 ครั้ง, 1 ชม. 2 ครั้ง, 2 ชม. 2 ครั้ง, จากนั้นทุก   4 ชม. จนครบ 24 ชม.</a:t>
            </a:r>
          </a:p>
          <a:p>
            <a:pPr>
              <a:lnSpc>
                <a:spcPct val="115000"/>
              </a:lnSpc>
            </a:pPr>
            <a:r>
              <a:rPr lang="th-TH" sz="13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- ประเมิน </a:t>
            </a:r>
            <a:r>
              <a:rPr lang="en-US" sz="13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bleeding per vagina </a:t>
            </a:r>
            <a:r>
              <a:rPr lang="th-TH" sz="13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ทุก 1 ชม. จนครบ 2 ชม. จากนั้นทุก 4 ชม. จนครบ 24 ชม.</a:t>
            </a:r>
          </a:p>
          <a:p>
            <a:pPr>
              <a:lnSpc>
                <a:spcPct val="115000"/>
              </a:lnSpc>
            </a:pPr>
            <a:r>
              <a:rPr lang="th-TH" sz="13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- ประเมิน</a:t>
            </a:r>
            <a:r>
              <a:rPr lang="en-US" sz="13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</a:t>
            </a:r>
            <a:r>
              <a:rPr lang="en-US" sz="1300" dirty="0" err="1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Hct</a:t>
            </a:r>
            <a:r>
              <a:rPr lang="th-TH" sz="13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ทุก 2 ชม.</a:t>
            </a:r>
          </a:p>
          <a:p>
            <a:pPr>
              <a:lnSpc>
                <a:spcPct val="115000"/>
              </a:lnSpc>
            </a:pPr>
            <a:r>
              <a:rPr lang="th-TH" sz="13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   </a:t>
            </a:r>
            <a:r>
              <a:rPr lang="en-US" sz="1300" dirty="0" err="1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Hct</a:t>
            </a:r>
            <a:r>
              <a:rPr lang="en-US" sz="13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 25-30%  </a:t>
            </a:r>
            <a:r>
              <a:rPr lang="th-TH" sz="13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ให้</a:t>
            </a:r>
            <a:r>
              <a:rPr lang="en-US" sz="13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PRC 2 unit</a:t>
            </a:r>
            <a:r>
              <a:rPr lang="th-TH" sz="13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และ</a:t>
            </a:r>
            <a:r>
              <a:rPr lang="en-US" sz="13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</a:t>
            </a:r>
            <a:r>
              <a:rPr lang="en-US" sz="1300" dirty="0" err="1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Hct</a:t>
            </a:r>
            <a:r>
              <a:rPr lang="th-TH" sz="13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</a:t>
            </a:r>
            <a:r>
              <a:rPr lang="en-US" sz="13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&lt; 25%</a:t>
            </a:r>
            <a:r>
              <a:rPr lang="th-TH" sz="13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หรือลดลง </a:t>
            </a:r>
            <a:r>
              <a:rPr lang="en-US" sz="13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&gt; 10%</a:t>
            </a:r>
            <a:r>
              <a:rPr lang="th-TH" sz="13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(</a:t>
            </a:r>
            <a:r>
              <a:rPr lang="en-US" sz="13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refer</a:t>
            </a:r>
            <a:r>
              <a:rPr lang="en-US" sz="1300" dirty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</a:t>
            </a:r>
            <a:r>
              <a:rPr lang="th-TH" sz="1300" dirty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</a:t>
            </a:r>
            <a:r>
              <a:rPr lang="th-TH" sz="13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กรณีไม่มีเลือด)</a:t>
            </a:r>
          </a:p>
          <a:p>
            <a:pPr>
              <a:lnSpc>
                <a:spcPct val="115000"/>
              </a:lnSpc>
            </a:pPr>
            <a:r>
              <a:rPr lang="th-TH" sz="13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- </a:t>
            </a:r>
            <a:r>
              <a:rPr lang="en-US" sz="13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Transfer to medical center if necessary refer </a:t>
            </a:r>
            <a:r>
              <a:rPr lang="th-TH" sz="13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รพศ.</a:t>
            </a:r>
          </a:p>
          <a:p>
            <a:pPr>
              <a:lnSpc>
                <a:spcPct val="115000"/>
              </a:lnSpc>
            </a:pPr>
            <a:endParaRPr lang="th-TH" sz="1300" dirty="0">
              <a:solidFill>
                <a:prstClr val="black"/>
              </a:solidFill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  <a:p>
            <a:pPr>
              <a:lnSpc>
                <a:spcPct val="115000"/>
              </a:lnSpc>
            </a:pPr>
            <a:endParaRPr lang="en-US" sz="1300" dirty="0">
              <a:solidFill>
                <a:prstClr val="black"/>
              </a:solidFill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153" name="กล่องข้อความ 2"/>
          <p:cNvSpPr txBox="1">
            <a:spLocks noChangeArrowheads="1"/>
          </p:cNvSpPr>
          <p:nvPr/>
        </p:nvSpPr>
        <p:spPr bwMode="auto">
          <a:xfrm>
            <a:off x="683568" y="2781403"/>
            <a:ext cx="2276046" cy="36004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r>
              <a:rPr lang="th-TH" sz="14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ปฏิบัติตามแนวทางการดูแลหลังคลอด**, *</a:t>
            </a:r>
            <a:endParaRPr lang="en-US" sz="1400" dirty="0">
              <a:solidFill>
                <a:prstClr val="black"/>
              </a:solidFill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159" name="กล่องข้อความ 2"/>
          <p:cNvSpPr txBox="1">
            <a:spLocks noChangeArrowheads="1"/>
          </p:cNvSpPr>
          <p:nvPr/>
        </p:nvSpPr>
        <p:spPr bwMode="auto">
          <a:xfrm>
            <a:off x="5652120" y="3501008"/>
            <a:ext cx="3024336" cy="2808312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>
              <a:lnSpc>
                <a:spcPct val="115000"/>
              </a:lnSpc>
            </a:pPr>
            <a:r>
              <a:rPr lang="th-TH" sz="13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- ประสาน </a:t>
            </a:r>
            <a:r>
              <a:rPr lang="en-US" sz="13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Refer </a:t>
            </a:r>
            <a:r>
              <a:rPr lang="th-TH" sz="13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รพศ.</a:t>
            </a:r>
          </a:p>
          <a:p>
            <a:pPr>
              <a:lnSpc>
                <a:spcPct val="115000"/>
              </a:lnSpc>
            </a:pPr>
            <a:r>
              <a:rPr lang="th-TH" sz="1300" dirty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-</a:t>
            </a:r>
            <a:r>
              <a:rPr lang="th-TH" sz="13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ให้</a:t>
            </a:r>
            <a:r>
              <a:rPr lang="en-US" sz="13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</a:t>
            </a:r>
            <a:r>
              <a:rPr lang="en-US" sz="1300" dirty="0" err="1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Cytotec</a:t>
            </a:r>
            <a:r>
              <a:rPr lang="en-US" sz="13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200 </a:t>
            </a:r>
            <a:r>
              <a:rPr lang="th-TH" sz="13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ไมโครกรัมเหน็บทวาร</a:t>
            </a:r>
          </a:p>
          <a:p>
            <a:pPr>
              <a:lnSpc>
                <a:spcPct val="115000"/>
              </a:lnSpc>
            </a:pPr>
            <a:r>
              <a:rPr lang="th-TH" sz="13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- ให้</a:t>
            </a:r>
            <a:r>
              <a:rPr lang="en-US" sz="13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</a:t>
            </a:r>
            <a:r>
              <a:rPr lang="en-US" sz="1300" dirty="0" err="1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Acetar</a:t>
            </a:r>
            <a:r>
              <a:rPr lang="en-US" sz="13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1,000 ml + oxytocin 10-20 unit  IV 100-150 ml/</a:t>
            </a:r>
            <a:r>
              <a:rPr lang="en-US" sz="1300" dirty="0" err="1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hr</a:t>
            </a:r>
            <a:r>
              <a:rPr lang="th-TH" sz="13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นาน 24 ชม.</a:t>
            </a:r>
          </a:p>
          <a:p>
            <a:pPr>
              <a:lnSpc>
                <a:spcPct val="115000"/>
              </a:lnSpc>
            </a:pPr>
            <a:r>
              <a:rPr lang="th-TH" sz="13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- ประเมิน</a:t>
            </a:r>
            <a:r>
              <a:rPr lang="en-US" sz="13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</a:t>
            </a:r>
            <a:r>
              <a:rPr lang="en-US" sz="1300" dirty="0" err="1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Hct</a:t>
            </a:r>
            <a:r>
              <a:rPr lang="en-US" sz="13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</a:t>
            </a:r>
            <a:r>
              <a:rPr lang="th-TH" sz="13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ทุก 4 ชม. จนครบ 24 ชม.</a:t>
            </a:r>
          </a:p>
          <a:p>
            <a:pPr>
              <a:lnSpc>
                <a:spcPct val="115000"/>
              </a:lnSpc>
            </a:pPr>
            <a:r>
              <a:rPr lang="th-TH" sz="13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- ประเมินปัสสาวะ ทุก 4 ชม. จนครบ 24 ชม.</a:t>
            </a:r>
          </a:p>
          <a:p>
            <a:pPr>
              <a:lnSpc>
                <a:spcPct val="115000"/>
              </a:lnSpc>
            </a:pPr>
            <a:r>
              <a:rPr lang="th-TH" sz="13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- ประเมินการหดรัดตัวของมดลูกทุก 15 นาที จนครบ </a:t>
            </a:r>
          </a:p>
          <a:p>
            <a:pPr>
              <a:lnSpc>
                <a:spcPct val="115000"/>
              </a:lnSpc>
            </a:pPr>
            <a:r>
              <a:rPr lang="th-TH" sz="13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2 ชม. จากนั้นทุก 4 ชม. จนครบ 24 ชม.</a:t>
            </a:r>
          </a:p>
          <a:p>
            <a:pPr>
              <a:lnSpc>
                <a:spcPct val="115000"/>
              </a:lnSpc>
            </a:pPr>
            <a:r>
              <a:rPr lang="th-TH" sz="13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- ประเมิน</a:t>
            </a:r>
            <a:r>
              <a:rPr lang="en-US" sz="13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bleeding per vagina</a:t>
            </a:r>
            <a:r>
              <a:rPr lang="th-TH" sz="13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ทุก 1 ชม. จนครบ </a:t>
            </a:r>
          </a:p>
          <a:p>
            <a:pPr>
              <a:lnSpc>
                <a:spcPct val="115000"/>
              </a:lnSpc>
            </a:pPr>
            <a:r>
              <a:rPr lang="th-TH" sz="13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2 ชม. จากนั้นทุก 4 ชม. จนครบ 24 ชม.</a:t>
            </a:r>
          </a:p>
          <a:p>
            <a:pPr>
              <a:lnSpc>
                <a:spcPct val="115000"/>
              </a:lnSpc>
            </a:pPr>
            <a:r>
              <a:rPr lang="th-TH" sz="13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- </a:t>
            </a:r>
            <a:r>
              <a:rPr lang="en-US" sz="13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vital sign</a:t>
            </a:r>
            <a:r>
              <a:rPr lang="th-TH" sz="13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ทุก 15 นาที 4 ครั้ง, 30 นาที 2 ครั้ง, 1 ชม. 2 ครั้ง, 2 ชม. 2 ครั้ง จากนั้นทุก 4 ชม. จนครบ 24 ชม.</a:t>
            </a:r>
          </a:p>
          <a:p>
            <a:pPr>
              <a:lnSpc>
                <a:spcPct val="115000"/>
              </a:lnSpc>
            </a:pPr>
            <a:endParaRPr lang="en-US" sz="1300" dirty="0">
              <a:solidFill>
                <a:prstClr val="black"/>
              </a:solidFill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165" name="กล่องข้อความ 2"/>
          <p:cNvSpPr txBox="1">
            <a:spLocks noChangeArrowheads="1"/>
          </p:cNvSpPr>
          <p:nvPr/>
        </p:nvSpPr>
        <p:spPr bwMode="auto">
          <a:xfrm>
            <a:off x="1036787" y="2208727"/>
            <a:ext cx="1557544" cy="338201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0" vert="horz" wrap="square" lIns="132080" tIns="66040" rIns="132080" bIns="66040" anchor="t" anchorCtr="0">
            <a:noAutofit/>
          </a:bodyPr>
          <a:lstStyle/>
          <a:p>
            <a:pPr>
              <a:lnSpc>
                <a:spcPct val="115000"/>
              </a:lnSpc>
            </a:pPr>
            <a:r>
              <a:rPr lang="en-US" sz="14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Blood  loss  &lt;  300  ml.</a:t>
            </a:r>
            <a:endParaRPr lang="en-US" sz="1400" dirty="0">
              <a:solidFill>
                <a:prstClr val="black"/>
              </a:solidFill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cxnSp>
        <p:nvCxnSpPr>
          <p:cNvPr id="54" name="ลูกศรเชื่อมต่อแบบตรง 53"/>
          <p:cNvCxnSpPr/>
          <p:nvPr/>
        </p:nvCxnSpPr>
        <p:spPr>
          <a:xfrm>
            <a:off x="5940152" y="1221617"/>
            <a:ext cx="1" cy="25201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ลูกศรเชื่อมต่อแบบตรง 54"/>
          <p:cNvCxnSpPr/>
          <p:nvPr/>
        </p:nvCxnSpPr>
        <p:spPr>
          <a:xfrm>
            <a:off x="1812328" y="1242655"/>
            <a:ext cx="0" cy="20867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ตัวเชื่อมต่อตรง 18"/>
          <p:cNvCxnSpPr/>
          <p:nvPr/>
        </p:nvCxnSpPr>
        <p:spPr>
          <a:xfrm flipV="1">
            <a:off x="1823163" y="1221617"/>
            <a:ext cx="4116989" cy="37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ลูกศรเชื่อมต่อแบบตรง 77"/>
          <p:cNvCxnSpPr/>
          <p:nvPr/>
        </p:nvCxnSpPr>
        <p:spPr>
          <a:xfrm>
            <a:off x="5940153" y="2011677"/>
            <a:ext cx="0" cy="20867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ตัวเชื่อมต่อตรง 83"/>
          <p:cNvCxnSpPr/>
          <p:nvPr/>
        </p:nvCxnSpPr>
        <p:spPr>
          <a:xfrm>
            <a:off x="5834131" y="3104984"/>
            <a:ext cx="0" cy="180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</a:ln>
          <a:effectLst/>
        </p:spPr>
      </p:cxnSp>
      <p:cxnSp>
        <p:nvCxnSpPr>
          <p:cNvPr id="87" name="ตัวเชื่อมต่อตรง 86"/>
          <p:cNvCxnSpPr/>
          <p:nvPr/>
        </p:nvCxnSpPr>
        <p:spPr>
          <a:xfrm>
            <a:off x="2843808" y="3284984"/>
            <a:ext cx="29903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ลูกศรเชื่อมต่อแบบตรง 89"/>
          <p:cNvCxnSpPr/>
          <p:nvPr/>
        </p:nvCxnSpPr>
        <p:spPr>
          <a:xfrm>
            <a:off x="2843808" y="3302984"/>
            <a:ext cx="0" cy="18004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6" name="ลูกศรเชื่อมต่อแบบตรง 95"/>
          <p:cNvCxnSpPr/>
          <p:nvPr/>
        </p:nvCxnSpPr>
        <p:spPr>
          <a:xfrm>
            <a:off x="5969710" y="2546928"/>
            <a:ext cx="0" cy="18004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8" name="กล่องข้อความ 2"/>
          <p:cNvSpPr txBox="1">
            <a:spLocks noChangeArrowheads="1"/>
          </p:cNvSpPr>
          <p:nvPr/>
        </p:nvSpPr>
        <p:spPr bwMode="auto">
          <a:xfrm>
            <a:off x="6503630" y="2044595"/>
            <a:ext cx="676911" cy="389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132080" tIns="66040" rIns="132080" bIns="6604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1444"/>
              </a:spcAft>
            </a:pPr>
            <a:r>
              <a:rPr lang="en-US" sz="1400" dirty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NO</a:t>
            </a:r>
          </a:p>
        </p:txBody>
      </p:sp>
      <p:sp>
        <p:nvSpPr>
          <p:cNvPr id="31" name="กล่องข้อความ 2"/>
          <p:cNvSpPr txBox="1">
            <a:spLocks noChangeArrowheads="1"/>
          </p:cNvSpPr>
          <p:nvPr/>
        </p:nvSpPr>
        <p:spPr bwMode="auto">
          <a:xfrm>
            <a:off x="4096264" y="171913"/>
            <a:ext cx="1164443" cy="389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132080" tIns="66040" rIns="132080" bIns="6604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1444"/>
              </a:spcAft>
            </a:pPr>
            <a:r>
              <a:rPr lang="th-TH" sz="1400" dirty="0" smtClean="0"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ต่อจากแผ่น 1</a:t>
            </a:r>
            <a:endParaRPr lang="en-US" sz="1400" dirty="0"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cxnSp>
        <p:nvCxnSpPr>
          <p:cNvPr id="32" name="ลูกศรเชื่อมต่อแบบตรง 31"/>
          <p:cNvCxnSpPr/>
          <p:nvPr/>
        </p:nvCxnSpPr>
        <p:spPr>
          <a:xfrm>
            <a:off x="3964820" y="188640"/>
            <a:ext cx="0" cy="4813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กล่องข้อความ 2"/>
          <p:cNvSpPr txBox="1">
            <a:spLocks noChangeArrowheads="1"/>
          </p:cNvSpPr>
          <p:nvPr/>
        </p:nvSpPr>
        <p:spPr bwMode="auto">
          <a:xfrm>
            <a:off x="2087409" y="872181"/>
            <a:ext cx="676911" cy="389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132080" tIns="66040" rIns="132080" bIns="6604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1444"/>
              </a:spcAft>
            </a:pPr>
            <a:r>
              <a:rPr lang="en-US" sz="1400" dirty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NO</a:t>
            </a:r>
          </a:p>
        </p:txBody>
      </p:sp>
      <p:cxnSp>
        <p:nvCxnSpPr>
          <p:cNvPr id="39" name="ลูกศรเชื่อมต่อแบบตรง 38"/>
          <p:cNvCxnSpPr/>
          <p:nvPr/>
        </p:nvCxnSpPr>
        <p:spPr>
          <a:xfrm>
            <a:off x="1812328" y="1960531"/>
            <a:ext cx="0" cy="20867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กล่องข้อความ 2"/>
          <p:cNvSpPr txBox="1">
            <a:spLocks noChangeArrowheads="1"/>
          </p:cNvSpPr>
          <p:nvPr/>
        </p:nvSpPr>
        <p:spPr bwMode="auto">
          <a:xfrm>
            <a:off x="7136436" y="2220353"/>
            <a:ext cx="864096" cy="326575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0" vert="horz" wrap="square" lIns="132080" tIns="66040" rIns="132080" bIns="66040" anchor="t" anchorCtr="0">
            <a:noAutofit/>
          </a:bodyPr>
          <a:lstStyle/>
          <a:p>
            <a:pPr algn="ctr"/>
            <a:r>
              <a:rPr lang="en-US" sz="14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Refer</a:t>
            </a:r>
            <a:endParaRPr lang="en-US" sz="1400" dirty="0">
              <a:solidFill>
                <a:prstClr val="black"/>
              </a:solidFill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cxnSp>
        <p:nvCxnSpPr>
          <p:cNvPr id="11" name="ลูกศรเชื่อมต่อแบบตรง 10"/>
          <p:cNvCxnSpPr>
            <a:stCxn id="132" idx="3"/>
          </p:cNvCxnSpPr>
          <p:nvPr/>
        </p:nvCxnSpPr>
        <p:spPr>
          <a:xfrm flipV="1">
            <a:off x="6388453" y="2368151"/>
            <a:ext cx="739831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ลูกศรเชื่อมต่อแบบตรง 42"/>
          <p:cNvCxnSpPr/>
          <p:nvPr/>
        </p:nvCxnSpPr>
        <p:spPr>
          <a:xfrm>
            <a:off x="2764320" y="1844824"/>
            <a:ext cx="2664524" cy="50502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ลูกศรเชื่อมต่อแบบตรง 45"/>
          <p:cNvCxnSpPr/>
          <p:nvPr/>
        </p:nvCxnSpPr>
        <p:spPr>
          <a:xfrm>
            <a:off x="1831194" y="2546928"/>
            <a:ext cx="0" cy="20867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กล่องข้อความ 2"/>
          <p:cNvSpPr txBox="1">
            <a:spLocks noChangeArrowheads="1"/>
          </p:cNvSpPr>
          <p:nvPr/>
        </p:nvSpPr>
        <p:spPr bwMode="auto">
          <a:xfrm>
            <a:off x="2217320" y="3483024"/>
            <a:ext cx="1202552" cy="326575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0" vert="horz" wrap="square" lIns="132080" tIns="66040" rIns="132080" bIns="66040" anchor="t" anchorCtr="0">
            <a:noAutofit/>
          </a:bodyPr>
          <a:lstStyle/>
          <a:p>
            <a:pPr algn="ctr"/>
            <a:r>
              <a:rPr lang="th-TH" sz="14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มีภาวะ</a:t>
            </a:r>
            <a:r>
              <a:rPr lang="en-US" sz="14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Shock</a:t>
            </a:r>
            <a:endParaRPr lang="en-US" sz="1400" dirty="0">
              <a:solidFill>
                <a:prstClr val="black"/>
              </a:solidFill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cxnSp>
        <p:nvCxnSpPr>
          <p:cNvPr id="48" name="ตัวเชื่อมต่อตรง 47"/>
          <p:cNvCxnSpPr/>
          <p:nvPr/>
        </p:nvCxnSpPr>
        <p:spPr>
          <a:xfrm>
            <a:off x="2843808" y="3825064"/>
            <a:ext cx="0" cy="180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</a:ln>
          <a:effectLst/>
        </p:spPr>
      </p:cxnSp>
      <p:cxnSp>
        <p:nvCxnSpPr>
          <p:cNvPr id="49" name="ลูกศรเชื่อมต่อแบบตรง 48"/>
          <p:cNvCxnSpPr/>
          <p:nvPr/>
        </p:nvCxnSpPr>
        <p:spPr>
          <a:xfrm>
            <a:off x="6289041" y="3104984"/>
            <a:ext cx="0" cy="39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ลูกศรเชื่อมต่อแบบตรง 50"/>
          <p:cNvCxnSpPr/>
          <p:nvPr/>
        </p:nvCxnSpPr>
        <p:spPr>
          <a:xfrm flipH="1">
            <a:off x="3031470" y="2935960"/>
            <a:ext cx="2129587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กล่องข้อความ 2"/>
          <p:cNvSpPr txBox="1">
            <a:spLocks noChangeArrowheads="1"/>
          </p:cNvSpPr>
          <p:nvPr/>
        </p:nvSpPr>
        <p:spPr bwMode="auto">
          <a:xfrm>
            <a:off x="3751073" y="2636912"/>
            <a:ext cx="676911" cy="389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132080" tIns="66040" rIns="132080" bIns="6604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1444"/>
              </a:spcAft>
            </a:pPr>
            <a:r>
              <a:rPr lang="en-US" sz="1400" dirty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NO</a:t>
            </a:r>
          </a:p>
        </p:txBody>
      </p:sp>
      <p:cxnSp>
        <p:nvCxnSpPr>
          <p:cNvPr id="22" name="ตัวเชื่อมต่อตรง 21"/>
          <p:cNvCxnSpPr/>
          <p:nvPr/>
        </p:nvCxnSpPr>
        <p:spPr>
          <a:xfrm>
            <a:off x="2616633" y="1707389"/>
            <a:ext cx="57606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ลูกศรเชื่อมต่อแบบตรง 59"/>
          <p:cNvCxnSpPr/>
          <p:nvPr/>
        </p:nvCxnSpPr>
        <p:spPr>
          <a:xfrm flipV="1">
            <a:off x="3204881" y="1242655"/>
            <a:ext cx="0" cy="45803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กล่องข้อความ 2"/>
          <p:cNvSpPr txBox="1">
            <a:spLocks noChangeArrowheads="1"/>
          </p:cNvSpPr>
          <p:nvPr/>
        </p:nvSpPr>
        <p:spPr bwMode="auto">
          <a:xfrm>
            <a:off x="7092280" y="195943"/>
            <a:ext cx="168592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th-TH" sz="1400" dirty="0">
                <a:solidFill>
                  <a:srgbClr val="000000"/>
                </a:solidFill>
                <a:effectLst/>
                <a:latin typeface="Calibri"/>
                <a:ea typeface="Calibri"/>
                <a:cs typeface="Angsana New"/>
              </a:rPr>
              <a:t>รพ.โป่งน้ำร้อน  </a:t>
            </a:r>
            <a:r>
              <a:rPr lang="th-TH" sz="1400" dirty="0">
                <a:solidFill>
                  <a:srgbClr val="000000"/>
                </a:solidFill>
                <a:latin typeface="Calibri"/>
                <a:ea typeface="Calibri"/>
                <a:cs typeface="Angsana New"/>
              </a:rPr>
              <a:t>พ</a:t>
            </a:r>
            <a:r>
              <a:rPr lang="th-TH" sz="1400" dirty="0" smtClean="0">
                <a:solidFill>
                  <a:srgbClr val="000000"/>
                </a:solidFill>
                <a:effectLst/>
                <a:latin typeface="Calibri"/>
                <a:ea typeface="Calibri"/>
                <a:cs typeface="Angsana New"/>
              </a:rPr>
              <a:t>.ค.67</a:t>
            </a:r>
            <a:endParaRPr lang="en-US" sz="1100" dirty="0">
              <a:effectLst/>
              <a:latin typeface="Calibri"/>
              <a:ea typeface="Calibri"/>
              <a:cs typeface="Cordia New"/>
            </a:endParaRPr>
          </a:p>
        </p:txBody>
      </p:sp>
      <p:sp>
        <p:nvSpPr>
          <p:cNvPr id="63" name="กล่องข้อความ 2"/>
          <p:cNvSpPr txBox="1">
            <a:spLocks noChangeArrowheads="1"/>
          </p:cNvSpPr>
          <p:nvPr/>
        </p:nvSpPr>
        <p:spPr bwMode="auto">
          <a:xfrm>
            <a:off x="8244408" y="6237312"/>
            <a:ext cx="58876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th-TH" sz="1400" dirty="0" smtClean="0">
                <a:solidFill>
                  <a:srgbClr val="000000"/>
                </a:solidFill>
                <a:effectLst/>
                <a:latin typeface="Calibri"/>
                <a:ea typeface="Calibri"/>
                <a:cs typeface="Angsana New"/>
              </a:rPr>
              <a:t>3</a:t>
            </a:r>
            <a:endParaRPr lang="en-US" sz="1100" dirty="0">
              <a:effectLst/>
              <a:latin typeface="Calibri"/>
              <a:ea typeface="Calibri"/>
              <a:cs typeface="Cordia New"/>
            </a:endParaRPr>
          </a:p>
        </p:txBody>
      </p:sp>
      <p:cxnSp>
        <p:nvCxnSpPr>
          <p:cNvPr id="41" name="ลูกศรเชื่อมต่อแบบตรง 40"/>
          <p:cNvCxnSpPr/>
          <p:nvPr/>
        </p:nvCxnSpPr>
        <p:spPr>
          <a:xfrm>
            <a:off x="5118003" y="6525344"/>
            <a:ext cx="1" cy="25201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ตัวเชื่อมต่อตรง 41"/>
          <p:cNvCxnSpPr/>
          <p:nvPr/>
        </p:nvCxnSpPr>
        <p:spPr>
          <a:xfrm flipV="1">
            <a:off x="2641379" y="6525344"/>
            <a:ext cx="4116989" cy="37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ตัวเชื่อมต่อตรง 43"/>
          <p:cNvCxnSpPr/>
          <p:nvPr/>
        </p:nvCxnSpPr>
        <p:spPr>
          <a:xfrm>
            <a:off x="2639705" y="6345344"/>
            <a:ext cx="0" cy="180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</a:ln>
          <a:effectLst/>
        </p:spPr>
      </p:cxnSp>
      <p:cxnSp>
        <p:nvCxnSpPr>
          <p:cNvPr id="45" name="ตัวเชื่อมต่อตรง 44"/>
          <p:cNvCxnSpPr/>
          <p:nvPr/>
        </p:nvCxnSpPr>
        <p:spPr>
          <a:xfrm>
            <a:off x="6751290" y="6309320"/>
            <a:ext cx="0" cy="219795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</a:ln>
          <a:effectLst/>
        </p:spPr>
      </p:cxnSp>
      <p:sp>
        <p:nvSpPr>
          <p:cNvPr id="50" name="กล่องข้อความ 2"/>
          <p:cNvSpPr txBox="1">
            <a:spLocks noChangeArrowheads="1"/>
          </p:cNvSpPr>
          <p:nvPr/>
        </p:nvSpPr>
        <p:spPr bwMode="auto">
          <a:xfrm>
            <a:off x="5280160" y="6471027"/>
            <a:ext cx="1164443" cy="389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132080" tIns="66040" rIns="132080" bIns="6604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1444"/>
              </a:spcAft>
            </a:pPr>
            <a:r>
              <a:rPr lang="th-TH" sz="1400" dirty="0" smtClean="0"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ต่อแผ่นที่ 3</a:t>
            </a:r>
            <a:endParaRPr lang="en-US" sz="1400" dirty="0"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776107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กล่องข้อความ 2"/>
          <p:cNvSpPr txBox="1">
            <a:spLocks noChangeArrowheads="1"/>
          </p:cNvSpPr>
          <p:nvPr/>
        </p:nvSpPr>
        <p:spPr bwMode="auto">
          <a:xfrm>
            <a:off x="3588902" y="781431"/>
            <a:ext cx="1631170" cy="72008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0" vert="horz" wrap="square" lIns="132080" tIns="66040" rIns="132080" bIns="66040" anchor="t" anchorCtr="0">
            <a:noAutofit/>
          </a:bodyPr>
          <a:lstStyle/>
          <a:p>
            <a:pPr algn="ctr">
              <a:lnSpc>
                <a:spcPct val="115000"/>
              </a:lnSpc>
            </a:pPr>
            <a:r>
              <a:rPr lang="th-TH" sz="16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วางแผนจำหน่าย</a:t>
            </a:r>
          </a:p>
          <a:p>
            <a:pPr algn="ctr">
              <a:lnSpc>
                <a:spcPct val="115000"/>
              </a:lnSpc>
            </a:pPr>
            <a:r>
              <a:rPr lang="th-TH" sz="16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วางแผนครอบครัว</a:t>
            </a:r>
            <a:endParaRPr lang="en-US" sz="1600" dirty="0">
              <a:solidFill>
                <a:prstClr val="black"/>
              </a:solidFill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5" name="กล่องข้อความ 2"/>
          <p:cNvSpPr txBox="1">
            <a:spLocks noChangeArrowheads="1"/>
          </p:cNvSpPr>
          <p:nvPr/>
        </p:nvSpPr>
        <p:spPr bwMode="auto">
          <a:xfrm>
            <a:off x="4528312" y="260648"/>
            <a:ext cx="1164443" cy="389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132080" tIns="66040" rIns="132080" bIns="6604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1444"/>
              </a:spcAft>
            </a:pPr>
            <a:r>
              <a:rPr lang="th-TH" sz="1400" dirty="0" smtClean="0"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ต่อจากแผ่นที่ </a:t>
            </a:r>
            <a:r>
              <a:rPr lang="th-TH" sz="1400" dirty="0"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2</a:t>
            </a:r>
            <a:endParaRPr lang="en-US" sz="1400" dirty="0"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cxnSp>
        <p:nvCxnSpPr>
          <p:cNvPr id="6" name="ลูกศรเชื่อมต่อแบบตรง 5"/>
          <p:cNvCxnSpPr/>
          <p:nvPr/>
        </p:nvCxnSpPr>
        <p:spPr>
          <a:xfrm>
            <a:off x="4396868" y="277375"/>
            <a:ext cx="0" cy="4813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กล่องข้อความ 2"/>
          <p:cNvSpPr txBox="1">
            <a:spLocks noChangeArrowheads="1"/>
          </p:cNvSpPr>
          <p:nvPr/>
        </p:nvSpPr>
        <p:spPr bwMode="auto">
          <a:xfrm>
            <a:off x="3581283" y="1789543"/>
            <a:ext cx="1631170" cy="504056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0" vert="horz" wrap="square" lIns="132080" tIns="66040" rIns="132080" bIns="66040" anchor="t" anchorCtr="0">
            <a:noAutofit/>
          </a:bodyPr>
          <a:lstStyle/>
          <a:p>
            <a:pPr algn="ctr">
              <a:lnSpc>
                <a:spcPct val="115000"/>
              </a:lnSpc>
            </a:pPr>
            <a:r>
              <a:rPr lang="th-TH" sz="16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จำหน่าย</a:t>
            </a:r>
            <a:endParaRPr lang="en-US" sz="1600" dirty="0">
              <a:solidFill>
                <a:prstClr val="black"/>
              </a:solidFill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cxnSp>
        <p:nvCxnSpPr>
          <p:cNvPr id="8" name="ลูกศรเชื่อมต่อแบบตรง 7"/>
          <p:cNvCxnSpPr/>
          <p:nvPr/>
        </p:nvCxnSpPr>
        <p:spPr>
          <a:xfrm>
            <a:off x="4404487" y="1501511"/>
            <a:ext cx="0" cy="2606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กล่องข้อความ 2"/>
          <p:cNvSpPr txBox="1">
            <a:spLocks noChangeArrowheads="1"/>
          </p:cNvSpPr>
          <p:nvPr/>
        </p:nvSpPr>
        <p:spPr bwMode="auto">
          <a:xfrm>
            <a:off x="3590592" y="2592517"/>
            <a:ext cx="1631170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132080" tIns="66040" rIns="132080" bIns="66040" anchor="t" anchorCtr="0">
            <a:noAutofit/>
          </a:bodyPr>
          <a:lstStyle/>
          <a:p>
            <a:pPr algn="ctr">
              <a:lnSpc>
                <a:spcPct val="115000"/>
              </a:lnSpc>
            </a:pPr>
            <a:r>
              <a:rPr lang="th-TH" sz="16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ติดตามประเมิน 7 วัน</a:t>
            </a:r>
          </a:p>
          <a:p>
            <a:pPr algn="ctr">
              <a:lnSpc>
                <a:spcPct val="115000"/>
              </a:lnSpc>
            </a:pPr>
            <a:r>
              <a:rPr lang="th-TH" sz="16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หลังคลอด</a:t>
            </a:r>
            <a:endParaRPr lang="en-US" sz="1600" dirty="0">
              <a:solidFill>
                <a:prstClr val="black"/>
              </a:solidFill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cxnSp>
        <p:nvCxnSpPr>
          <p:cNvPr id="11" name="ลูกศรเชื่อมต่อแบบตรง 10"/>
          <p:cNvCxnSpPr/>
          <p:nvPr/>
        </p:nvCxnSpPr>
        <p:spPr>
          <a:xfrm>
            <a:off x="4406177" y="2293599"/>
            <a:ext cx="0" cy="2606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วงรี 11"/>
          <p:cNvSpPr/>
          <p:nvPr/>
        </p:nvSpPr>
        <p:spPr>
          <a:xfrm>
            <a:off x="3347864" y="2565157"/>
            <a:ext cx="2160240" cy="7474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3" name="กล่องข้อความ 2"/>
          <p:cNvSpPr txBox="1">
            <a:spLocks noChangeArrowheads="1"/>
          </p:cNvSpPr>
          <p:nvPr/>
        </p:nvSpPr>
        <p:spPr bwMode="auto">
          <a:xfrm>
            <a:off x="7092280" y="195943"/>
            <a:ext cx="168592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th-TH" sz="1400" dirty="0">
                <a:solidFill>
                  <a:srgbClr val="000000"/>
                </a:solidFill>
                <a:effectLst/>
                <a:latin typeface="Calibri"/>
                <a:ea typeface="Calibri"/>
                <a:cs typeface="Angsana New"/>
              </a:rPr>
              <a:t>รพ.โป่งน้ำร้อน  </a:t>
            </a:r>
            <a:r>
              <a:rPr lang="th-TH" sz="1400" dirty="0" smtClean="0">
                <a:solidFill>
                  <a:srgbClr val="000000"/>
                </a:solidFill>
                <a:effectLst/>
                <a:latin typeface="Calibri"/>
                <a:ea typeface="Calibri"/>
                <a:cs typeface="Angsana New"/>
              </a:rPr>
              <a:t>พ.ค.67</a:t>
            </a:r>
            <a:endParaRPr lang="en-US" sz="1100" dirty="0">
              <a:effectLst/>
              <a:latin typeface="Calibri"/>
              <a:ea typeface="Calibri"/>
              <a:cs typeface="Cordia New"/>
            </a:endParaRPr>
          </a:p>
        </p:txBody>
      </p:sp>
      <p:sp>
        <p:nvSpPr>
          <p:cNvPr id="14" name="กล่องข้อความ 2"/>
          <p:cNvSpPr txBox="1">
            <a:spLocks noChangeArrowheads="1"/>
          </p:cNvSpPr>
          <p:nvPr/>
        </p:nvSpPr>
        <p:spPr bwMode="auto">
          <a:xfrm>
            <a:off x="7983224" y="6022999"/>
            <a:ext cx="58876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th-TH" sz="1400" dirty="0" smtClean="0">
                <a:solidFill>
                  <a:srgbClr val="000000"/>
                </a:solidFill>
                <a:effectLst/>
                <a:latin typeface="Calibri"/>
                <a:ea typeface="Calibri"/>
                <a:cs typeface="Angsana New"/>
              </a:rPr>
              <a:t>4</a:t>
            </a:r>
            <a:endParaRPr lang="en-US" sz="1100" dirty="0">
              <a:effectLst/>
              <a:latin typeface="Calibri"/>
              <a:ea typeface="Calibri"/>
              <a:cs typeface="Cordia New"/>
            </a:endParaRPr>
          </a:p>
        </p:txBody>
      </p:sp>
    </p:spTree>
    <p:extLst>
      <p:ext uri="{BB962C8B-B14F-4D97-AF65-F5344CB8AC3E}">
        <p14:creationId xmlns:p14="http://schemas.microsoft.com/office/powerpoint/2010/main" val="2573388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835696" y="620688"/>
            <a:ext cx="5652830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th-TH" altLang="en-US" sz="3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การจัดการกระบวนการ (</a:t>
            </a:r>
            <a:r>
              <a:rPr lang="en-US" altLang="en-US" sz="3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Process Management</a:t>
            </a:r>
            <a:r>
              <a:rPr lang="th-TH" altLang="en-US" sz="3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)</a:t>
            </a:r>
            <a:endParaRPr lang="en-US" altLang="en-US" sz="3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7564152"/>
              </p:ext>
            </p:extLst>
          </p:nvPr>
        </p:nvGraphicFramePr>
        <p:xfrm>
          <a:off x="395536" y="1388328"/>
          <a:ext cx="8365630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4323">
                  <a:extLst>
                    <a:ext uri="{9D8B030D-6E8A-4147-A177-3AD203B41FA5}">
                      <a16:colId xmlns:a16="http://schemas.microsoft.com/office/drawing/2014/main" xmlns="" val="1433615822"/>
                    </a:ext>
                  </a:extLst>
                </a:gridCol>
                <a:gridCol w="1276113">
                  <a:extLst>
                    <a:ext uri="{9D8B030D-6E8A-4147-A177-3AD203B41FA5}">
                      <a16:colId xmlns:a16="http://schemas.microsoft.com/office/drawing/2014/main" xmlns="" val="358496683"/>
                    </a:ext>
                  </a:extLst>
                </a:gridCol>
                <a:gridCol w="1701484">
                  <a:extLst>
                    <a:ext uri="{9D8B030D-6E8A-4147-A177-3AD203B41FA5}">
                      <a16:colId xmlns:a16="http://schemas.microsoft.com/office/drawing/2014/main" xmlns="" val="1227165852"/>
                    </a:ext>
                  </a:extLst>
                </a:gridCol>
                <a:gridCol w="4253710">
                  <a:extLst>
                    <a:ext uri="{9D8B030D-6E8A-4147-A177-3AD203B41FA5}">
                      <a16:colId xmlns:a16="http://schemas.microsoft.com/office/drawing/2014/main" xmlns="" val="2718931841"/>
                    </a:ext>
                  </a:extLst>
                </a:gridCol>
              </a:tblGrid>
              <a:tr h="4827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600" dirty="0"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ea typeface="Tahoma" panose="020B0604030504040204" pitchFamily="34" charset="0"/>
                          <a:cs typeface="Browallia New" pitchFamily="34" charset="-34"/>
                        </a:rPr>
                        <a:t>กระบวนการ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Browallia New" pitchFamily="34" charset="-34"/>
                        <a:ea typeface="Tahoma" panose="020B0604030504040204" pitchFamily="34" charset="0"/>
                        <a:cs typeface="Browallia New" pitchFamily="34" charset="-34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600" dirty="0"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ea typeface="Tahoma" panose="020B0604030504040204" pitchFamily="34" charset="0"/>
                          <a:cs typeface="Browallia New" pitchFamily="34" charset="-34"/>
                        </a:rPr>
                        <a:t>ข้อกำหนดของกระบวนการ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Browallia New" pitchFamily="34" charset="-34"/>
                        <a:ea typeface="Tahoma" panose="020B0604030504040204" pitchFamily="34" charset="0"/>
                        <a:cs typeface="Browallia New" pitchFamily="34" charset="-34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600" dirty="0"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ea typeface="Tahoma" panose="020B0604030504040204" pitchFamily="34" charset="0"/>
                          <a:cs typeface="Browallia New" pitchFamily="34" charset="-34"/>
                        </a:rPr>
                        <a:t>ตัวชี้วัดของกระบวนการ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Browallia New" pitchFamily="34" charset="-34"/>
                        <a:ea typeface="Tahoma" panose="020B0604030504040204" pitchFamily="34" charset="0"/>
                        <a:cs typeface="Browallia New" pitchFamily="34" charset="-34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600" dirty="0"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ea typeface="Tahoma" panose="020B0604030504040204" pitchFamily="34" charset="0"/>
                          <a:cs typeface="Browallia New" pitchFamily="34" charset="-34"/>
                        </a:rPr>
                        <a:t>การออกแบบกระบวนการ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Browallia New" pitchFamily="34" charset="-34"/>
                        <a:ea typeface="Tahoma" panose="020B0604030504040204" pitchFamily="34" charset="0"/>
                        <a:cs typeface="Browallia New" pitchFamily="34" charset="-34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055643657"/>
                  </a:ext>
                </a:extLst>
              </a:tr>
              <a:tr h="512906">
                <a:tc>
                  <a:txBody>
                    <a:bodyPr/>
                    <a:lstStyle/>
                    <a:p>
                      <a:pPr marL="0" indent="0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1. การประเมิน</a:t>
                      </a:r>
                      <a:endParaRPr lang="th-TH" sz="1400" dirty="0"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95250" marR="952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 dirty="0" smtClean="0"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-ผู้คลอดได้รับการประเมินที่ถูกต้องและ </a:t>
                      </a:r>
                      <a:r>
                        <a:rPr lang="en-US" sz="1400" dirty="0" smtClean="0"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Early Detect</a:t>
                      </a:r>
                      <a:r>
                        <a:rPr lang="th-TH" sz="1400" dirty="0" smtClean="0"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 หลังทารกคลอดอย่างว่องไว</a:t>
                      </a:r>
                      <a:endParaRPr lang="en-US" sz="1400" dirty="0" smtClean="0"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th-TH" sz="1400" dirty="0" smtClean="0"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 dirty="0" smtClean="0"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-การประเมินซ้ำอย่างเหมาะสม</a:t>
                      </a:r>
                      <a:endParaRPr lang="th-TH" sz="1400" dirty="0"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95250" marR="952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 dirty="0" smtClean="0"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- อัตราตกเลือดจาก </a:t>
                      </a:r>
                      <a:r>
                        <a:rPr lang="en-US" sz="1400" dirty="0" smtClean="0"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uterine </a:t>
                      </a:r>
                      <a:r>
                        <a:rPr lang="en-US" sz="1400" dirty="0" err="1" smtClean="0"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atony</a:t>
                      </a:r>
                      <a:endParaRPr lang="en-US" sz="1400" dirty="0" smtClean="0"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- </a:t>
                      </a:r>
                      <a:r>
                        <a:rPr lang="th-TH" sz="1400" dirty="0" smtClean="0"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อัตรามารดาตกเลือดจากเศษ</a:t>
                      </a: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 dirty="0" smtClean="0"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รกค้าง</a:t>
                      </a: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th-TH" sz="1400" dirty="0" smtClean="0"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th-TH" sz="1400" dirty="0" smtClean="0"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th-TH" sz="1400" dirty="0" smtClean="0"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th-TH" sz="1400" dirty="0" smtClean="0"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 dirty="0" smtClean="0"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-อัตรามารดาได้รับการประเมิน</a:t>
                      </a:r>
                      <a:r>
                        <a:rPr lang="en-US" sz="1400" dirty="0" smtClean="0"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 </a:t>
                      </a: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Uterine</a:t>
                      </a:r>
                      <a:r>
                        <a:rPr lang="en-US" sz="1400" baseline="0" dirty="0" smtClean="0"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  </a:t>
                      </a:r>
                      <a:r>
                        <a:rPr lang="en-US" sz="1400" baseline="0" dirty="0" err="1" smtClean="0"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atony</a:t>
                      </a:r>
                      <a:r>
                        <a:rPr lang="th-TH" sz="1400" baseline="0" dirty="0" smtClean="0"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  </a:t>
                      </a:r>
                      <a:r>
                        <a:rPr lang="en-US" sz="1400" baseline="0" dirty="0" smtClean="0"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blood  loss,</a:t>
                      </a:r>
                      <a:r>
                        <a:rPr lang="th-TH" sz="1400" baseline="0" dirty="0" smtClean="0"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  </a:t>
                      </a:r>
                      <a:r>
                        <a:rPr lang="en-US" sz="1400" baseline="0" dirty="0" smtClean="0"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V/S</a:t>
                      </a:r>
                      <a:r>
                        <a:rPr lang="th-TH" sz="1400" baseline="0" dirty="0" smtClean="0"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  ครบตามแนวทาง</a:t>
                      </a:r>
                      <a:endParaRPr lang="en-US" sz="1400" dirty="0"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95250" marR="952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ct val="0"/>
                        </a:spcBef>
                        <a:buNone/>
                      </a:pPr>
                      <a:r>
                        <a:rPr kumimoji="0" lang="th-TH" altLang="th-TH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anose="020B0604020202020204" pitchFamily="34" charset="-34"/>
                          <a:ea typeface="+mn-ea"/>
                          <a:cs typeface="BrowalliaUPC" panose="020B0604020202020204" pitchFamily="34" charset="-34"/>
                        </a:rPr>
                        <a:t>- </a:t>
                      </a:r>
                      <a:r>
                        <a:rPr lang="th-TH" altLang="th-TH" sz="1400" dirty="0" smtClean="0">
                          <a:solidFill>
                            <a:prstClr val="black"/>
                          </a:solidFill>
                          <a:latin typeface="BrowalliaUPC" panose="020B0604020202020204" pitchFamily="34" charset="-34"/>
                          <a:cs typeface="BrowalliaUPC" panose="020B0604020202020204" pitchFamily="34" charset="-34"/>
                        </a:rPr>
                        <a:t>ซักประวัติและบันทึกครรภ์เสี่ยงในครรภ์ก่อนตั้งแต่</a:t>
                      </a:r>
                      <a:r>
                        <a:rPr lang="en-US" altLang="th-TH" sz="1400" dirty="0" smtClean="0">
                          <a:solidFill>
                            <a:prstClr val="black"/>
                          </a:solidFill>
                          <a:latin typeface="BrowalliaUPC" panose="020B0604020202020204" pitchFamily="34" charset="-34"/>
                          <a:cs typeface="BrowalliaUPC" panose="020B0604020202020204" pitchFamily="34" charset="-34"/>
                        </a:rPr>
                        <a:t> ANC</a:t>
                      </a:r>
                      <a:r>
                        <a:rPr lang="th-TH" altLang="th-TH" sz="1400" dirty="0" smtClean="0">
                          <a:solidFill>
                            <a:prstClr val="black"/>
                          </a:solidFill>
                          <a:latin typeface="BrowalliaUPC" panose="020B0604020202020204" pitchFamily="34" charset="-34"/>
                          <a:cs typeface="BrowalliaUPC" panose="020B0604020202020204" pitchFamily="34" charset="-34"/>
                        </a:rPr>
                        <a:t> และแรกรับที่ห้องคลอด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ct val="0"/>
                        </a:spcBef>
                        <a:buNone/>
                      </a:pPr>
                      <a:r>
                        <a:rPr lang="th-TH" altLang="th-TH" sz="1400" dirty="0" smtClean="0">
                          <a:solidFill>
                            <a:prstClr val="black"/>
                          </a:solidFill>
                          <a:latin typeface="BrowalliaUPC" panose="020B0604020202020204" pitchFamily="34" charset="-34"/>
                          <a:cs typeface="BrowalliaUPC" panose="020B0604020202020204" pitchFamily="34" charset="-34"/>
                        </a:rPr>
                        <a:t>- ประเมิน</a:t>
                      </a:r>
                      <a:r>
                        <a:rPr lang="en-US" altLang="th-TH" sz="1400" dirty="0" smtClean="0">
                          <a:solidFill>
                            <a:prstClr val="black"/>
                          </a:solidFill>
                          <a:latin typeface="BrowalliaUPC" panose="020B0604020202020204" pitchFamily="34" charset="-34"/>
                          <a:cs typeface="BrowalliaUPC" panose="020B0604020202020204" pitchFamily="34" charset="-34"/>
                        </a:rPr>
                        <a:t>  HF</a:t>
                      </a:r>
                      <a:r>
                        <a:rPr lang="th-TH" altLang="th-TH" sz="1400" dirty="0" smtClean="0">
                          <a:solidFill>
                            <a:prstClr val="black"/>
                          </a:solidFill>
                          <a:latin typeface="BrowalliaUPC" panose="020B0604020202020204" pitchFamily="34" charset="-34"/>
                          <a:cs typeface="BrowalliaUPC" panose="020B0604020202020204" pitchFamily="34" charset="-34"/>
                        </a:rPr>
                        <a:t>  ร่วมกันโดยพยาบาล 2 คน	          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ct val="0"/>
                        </a:spcBef>
                        <a:buNone/>
                      </a:pPr>
                      <a:r>
                        <a:rPr lang="th-TH" altLang="th-TH" sz="1400" dirty="0" smtClean="0">
                          <a:solidFill>
                            <a:prstClr val="black"/>
                          </a:solidFill>
                          <a:latin typeface="BrowalliaUPC" panose="020B0604020202020204" pitchFamily="34" charset="-34"/>
                          <a:cs typeface="BrowalliaUPC" panose="020B0604020202020204" pitchFamily="34" charset="-34"/>
                        </a:rPr>
                        <a:t>- ประเมิน </a:t>
                      </a:r>
                      <a:r>
                        <a:rPr lang="en-US" altLang="th-TH" sz="1400" dirty="0" smtClean="0">
                          <a:solidFill>
                            <a:prstClr val="black"/>
                          </a:solidFill>
                          <a:latin typeface="BrowalliaUPC" panose="020B0604020202020204" pitchFamily="34" charset="-34"/>
                          <a:cs typeface="BrowalliaUPC" panose="020B0604020202020204" pitchFamily="34" charset="-34"/>
                        </a:rPr>
                        <a:t> HF  4/4  &gt;  Notify</a:t>
                      </a:r>
                      <a:r>
                        <a:rPr lang="th-TH" altLang="th-TH" sz="1400" dirty="0" smtClean="0">
                          <a:solidFill>
                            <a:prstClr val="black"/>
                          </a:solidFill>
                          <a:latin typeface="BrowalliaUPC" panose="020B0604020202020204" pitchFamily="34" charset="-34"/>
                          <a:cs typeface="BrowalliaUPC" panose="020B0604020202020204" pitchFamily="34" charset="-34"/>
                        </a:rPr>
                        <a:t>  แพทย์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ct val="0"/>
                        </a:spcBef>
                        <a:buNone/>
                      </a:pPr>
                      <a:r>
                        <a:rPr lang="th-TH" altLang="th-TH" sz="1400" dirty="0" smtClean="0">
                          <a:solidFill>
                            <a:prstClr val="black"/>
                          </a:solidFill>
                          <a:latin typeface="BrowalliaUPC" panose="020B0604020202020204" pitchFamily="34" charset="-34"/>
                          <a:cs typeface="BrowalliaUPC" panose="020B0604020202020204" pitchFamily="34" charset="-34"/>
                        </a:rPr>
                        <a:t>- ประเมิน  </a:t>
                      </a:r>
                      <a:r>
                        <a:rPr lang="en-US" altLang="th-TH" sz="1400" dirty="0" smtClean="0">
                          <a:solidFill>
                            <a:prstClr val="black"/>
                          </a:solidFill>
                          <a:latin typeface="BrowalliaUPC" panose="020B0604020202020204" pitchFamily="34" charset="-34"/>
                          <a:cs typeface="BrowalliaUPC" panose="020B0604020202020204" pitchFamily="34" charset="-34"/>
                        </a:rPr>
                        <a:t>EFW &gt; 3,800</a:t>
                      </a:r>
                      <a:r>
                        <a:rPr lang="th-TH" altLang="th-TH" sz="1400" dirty="0" smtClean="0">
                          <a:solidFill>
                            <a:prstClr val="black"/>
                          </a:solidFill>
                          <a:latin typeface="BrowalliaUPC" panose="020B0604020202020204" pitchFamily="34" charset="-34"/>
                          <a:cs typeface="BrowalliaUPC" panose="020B0604020202020204" pitchFamily="34" charset="-34"/>
                        </a:rPr>
                        <a:t> กรัม</a:t>
                      </a:r>
                      <a:r>
                        <a:rPr lang="en-US" altLang="th-TH" sz="1400" dirty="0" smtClean="0">
                          <a:solidFill>
                            <a:prstClr val="black"/>
                          </a:solidFill>
                          <a:latin typeface="BrowalliaUPC" panose="020B0604020202020204" pitchFamily="34" charset="-34"/>
                          <a:cs typeface="BrowalliaUPC" panose="020B0604020202020204" pitchFamily="34" charset="-34"/>
                        </a:rPr>
                        <a:t> Notify</a:t>
                      </a:r>
                      <a:r>
                        <a:rPr lang="th-TH" altLang="th-TH" sz="1400" dirty="0" smtClean="0">
                          <a:solidFill>
                            <a:prstClr val="black"/>
                          </a:solidFill>
                          <a:latin typeface="BrowalliaUPC" panose="020B0604020202020204" pitchFamily="34" charset="-34"/>
                          <a:cs typeface="BrowalliaUPC" panose="020B0604020202020204" pitchFamily="34" charset="-34"/>
                        </a:rPr>
                        <a:t> แพทย์    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th-TH" altLang="th-TH" sz="1400" dirty="0" smtClean="0">
                          <a:solidFill>
                            <a:prstClr val="black"/>
                          </a:solidFill>
                          <a:latin typeface="BrowalliaUPC" panose="020B0604020202020204" pitchFamily="34" charset="-34"/>
                          <a:cs typeface="BrowalliaUPC" panose="020B0604020202020204" pitchFamily="34" charset="-34"/>
                        </a:rPr>
                        <a:t>- กลุ่มเสี่ยงสูงเปิดเส้น  </a:t>
                      </a:r>
                      <a:r>
                        <a:rPr lang="en-US" altLang="th-TH" sz="1400" dirty="0" smtClean="0">
                          <a:solidFill>
                            <a:prstClr val="black"/>
                          </a:solidFill>
                          <a:latin typeface="BrowalliaUPC" panose="020B0604020202020204" pitchFamily="34" charset="-34"/>
                          <a:cs typeface="BrowalliaUPC" panose="020B0604020202020204" pitchFamily="34" charset="-34"/>
                        </a:rPr>
                        <a:t>IVF</a:t>
                      </a:r>
                      <a:r>
                        <a:rPr lang="th-TH" altLang="th-TH" sz="1400" dirty="0" smtClean="0">
                          <a:solidFill>
                            <a:prstClr val="black"/>
                          </a:solidFill>
                          <a:latin typeface="BrowalliaUPC" panose="020B0604020202020204" pitchFamily="34" charset="-34"/>
                          <a:cs typeface="BrowalliaUPC" panose="020B0604020202020204" pitchFamily="34" charset="-34"/>
                        </a:rPr>
                        <a:t> ด้วย </a:t>
                      </a:r>
                      <a:r>
                        <a:rPr lang="en-US" altLang="th-TH" sz="1400" dirty="0" err="1" smtClean="0">
                          <a:solidFill>
                            <a:prstClr val="black"/>
                          </a:solidFill>
                          <a:latin typeface="BrowalliaUPC" panose="020B0604020202020204" pitchFamily="34" charset="-34"/>
                          <a:cs typeface="BrowalliaUPC" panose="020B0604020202020204" pitchFamily="34" charset="-34"/>
                        </a:rPr>
                        <a:t>Acetar</a:t>
                      </a:r>
                      <a:r>
                        <a:rPr lang="en-US" altLang="th-TH" sz="1400" baseline="0" dirty="0" smtClean="0">
                          <a:solidFill>
                            <a:prstClr val="black"/>
                          </a:solidFill>
                          <a:latin typeface="BrowalliaUPC" panose="020B0604020202020204" pitchFamily="34" charset="-34"/>
                          <a:cs typeface="BrowalliaUPC" panose="020B0604020202020204" pitchFamily="34" charset="-34"/>
                        </a:rPr>
                        <a:t> </a:t>
                      </a:r>
                      <a:r>
                        <a:rPr lang="en-US" altLang="th-TH" sz="1400" dirty="0" smtClean="0">
                          <a:solidFill>
                            <a:prstClr val="black"/>
                          </a:solidFill>
                          <a:latin typeface="BrowalliaUPC" panose="020B0604020202020204" pitchFamily="34" charset="-34"/>
                          <a:cs typeface="BrowalliaUPC" panose="020B0604020202020204" pitchFamily="34" charset="-34"/>
                        </a:rPr>
                        <a:t> 1,000</a:t>
                      </a:r>
                      <a:r>
                        <a:rPr lang="th-TH" altLang="th-TH" sz="1400" dirty="0" smtClean="0">
                          <a:solidFill>
                            <a:prstClr val="black"/>
                          </a:solidFill>
                          <a:latin typeface="BrowalliaUPC" panose="020B0604020202020204" pitchFamily="34" charset="-34"/>
                          <a:cs typeface="BrowalliaUPC" panose="020B0604020202020204" pitchFamily="34" charset="-34"/>
                        </a:rPr>
                        <a:t> </a:t>
                      </a:r>
                      <a:r>
                        <a:rPr lang="en-US" altLang="th-TH" sz="1400" dirty="0" smtClean="0">
                          <a:solidFill>
                            <a:prstClr val="black"/>
                          </a:solidFill>
                          <a:latin typeface="BrowalliaUPC" panose="020B0604020202020204" pitchFamily="34" charset="-34"/>
                          <a:cs typeface="BrowalliaUPC" panose="020B0604020202020204" pitchFamily="34" charset="-34"/>
                        </a:rPr>
                        <a:t>ml IV rate 120 ml/hr.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ct val="0"/>
                        </a:spcBef>
                        <a:buFontTx/>
                        <a:buNone/>
                      </a:pPr>
                      <a:endParaRPr lang="en-US" altLang="th-TH" sz="1400" dirty="0" smtClean="0">
                        <a:solidFill>
                          <a:prstClr val="black"/>
                        </a:solidFill>
                        <a:latin typeface="BrowalliaUPC" panose="020B0604020202020204" pitchFamily="34" charset="-34"/>
                        <a:cs typeface="BrowalliaUPC" panose="020B0604020202020204" pitchFamily="34" charset="-34"/>
                      </a:endParaRPr>
                    </a:p>
                    <a:p>
                      <a:pPr marL="285750" indent="-285750">
                        <a:lnSpc>
                          <a:spcPct val="100000"/>
                        </a:lnSpc>
                        <a:spcBef>
                          <a:spcPct val="0"/>
                        </a:spcBef>
                        <a:buFontTx/>
                        <a:buChar char="-"/>
                      </a:pPr>
                      <a:endParaRPr lang="en-US" altLang="th-TH" sz="1400" dirty="0" smtClean="0">
                        <a:solidFill>
                          <a:prstClr val="black"/>
                        </a:solidFill>
                        <a:latin typeface="BrowalliaUPC" panose="020B0604020202020204" pitchFamily="34" charset="-34"/>
                        <a:cs typeface="BrowalliaUPC" panose="020B0604020202020204" pitchFamily="34" charset="-34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th-TH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BrowalliaUPC" panose="020B0604020202020204" pitchFamily="34" charset="-34"/>
                        <a:ea typeface="+mn-ea"/>
                        <a:cs typeface="BrowalliaUPC" panose="020B0604020202020204" pitchFamily="34" charset="-34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th-TH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anose="020B0604020202020204" pitchFamily="34" charset="-34"/>
                          <a:ea typeface="+mn-ea"/>
                          <a:cs typeface="BrowalliaUPC" panose="020B0604020202020204" pitchFamily="34" charset="-34"/>
                        </a:rPr>
                        <a:t>-</a:t>
                      </a:r>
                      <a:r>
                        <a:rPr kumimoji="0" lang="th-TH" altLang="th-TH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anose="020B0604020202020204" pitchFamily="34" charset="-34"/>
                          <a:ea typeface="+mn-ea"/>
                          <a:cs typeface="BrowalliaUPC" panose="020B0604020202020204" pitchFamily="34" charset="-34"/>
                        </a:rPr>
                        <a:t> </a:t>
                      </a:r>
                      <a:r>
                        <a:rPr kumimoji="0" lang="en-US" altLang="th-TH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anose="020B0604020202020204" pitchFamily="34" charset="-34"/>
                          <a:ea typeface="+mn-ea"/>
                          <a:cs typeface="BrowalliaUPC" panose="020B0604020202020204" pitchFamily="34" charset="-34"/>
                        </a:rPr>
                        <a:t>Early  detect </a:t>
                      </a:r>
                      <a:r>
                        <a:rPr kumimoji="0" lang="th-TH" altLang="th-TH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anose="020B0604020202020204" pitchFamily="34" charset="-34"/>
                          <a:ea typeface="+mn-ea"/>
                          <a:cs typeface="BrowalliaUPC" panose="020B0604020202020204" pitchFamily="34" charset="-34"/>
                        </a:rPr>
                        <a:t> ในราย</a:t>
                      </a:r>
                      <a:r>
                        <a:rPr kumimoji="0" lang="en-US" altLang="th-TH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anose="020B0604020202020204" pitchFamily="34" charset="-34"/>
                          <a:ea typeface="+mn-ea"/>
                          <a:cs typeface="BrowalliaUPC" panose="020B0604020202020204" pitchFamily="34" charset="-34"/>
                        </a:rPr>
                        <a:t> Blood  loss  </a:t>
                      </a:r>
                      <a:r>
                        <a:rPr kumimoji="0" lang="en-US" altLang="th-TH" sz="14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anose="020B0604020202020204" pitchFamily="34" charset="-34"/>
                          <a:ea typeface="+mn-ea"/>
                          <a:cs typeface="BrowalliaUPC" panose="020B0604020202020204" pitchFamily="34" charset="-34"/>
                        </a:rPr>
                        <a:t>&gt;</a:t>
                      </a:r>
                      <a:r>
                        <a:rPr kumimoji="0" lang="en-US" altLang="th-TH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anose="020B0604020202020204" pitchFamily="34" charset="-34"/>
                          <a:ea typeface="+mn-ea"/>
                          <a:cs typeface="BrowalliaUPC" panose="020B0604020202020204" pitchFamily="34" charset="-34"/>
                        </a:rPr>
                        <a:t> 300 ml</a:t>
                      </a:r>
                      <a:r>
                        <a:rPr kumimoji="0" lang="th-TH" altLang="th-TH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anose="020B0604020202020204" pitchFamily="34" charset="-34"/>
                          <a:ea typeface="+mn-ea"/>
                          <a:cs typeface="BrowalliaUPC" panose="020B0604020202020204" pitchFamily="34" charset="-34"/>
                        </a:rPr>
                        <a:t>  โทรรายงานแพทย์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altLang="th-TH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anose="020B0604020202020204" pitchFamily="34" charset="-34"/>
                          <a:ea typeface="+mn-ea"/>
                          <a:cs typeface="BrowalliaUPC" panose="020B0604020202020204" pitchFamily="34" charset="-34"/>
                        </a:rPr>
                        <a:t>- ประเมินพบ 10 นาที หลังทารกคลอดรายเสี่ยงสูงรกไม่คลอดและในรายเสี่ยงต่ำ  20 นาที รกไม่คลอด โทรตามแพทย์ล้วงรก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altLang="th-TH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anose="020B0604020202020204" pitchFamily="34" charset="-34"/>
                          <a:ea typeface="+mn-ea"/>
                          <a:cs typeface="BrowalliaUPC" panose="020B0604020202020204" pitchFamily="34" charset="-34"/>
                        </a:rPr>
                        <a:t>- ปรับเปลี่ยนประเมินพบ 10 นาที หลังทารกคลอดรกไม่คลอด/คลอดไม่ครบทุกราย ให้โทรตามแพทย์ล้วงรก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altLang="th-TH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anose="020B0604020202020204" pitchFamily="34" charset="-34"/>
                          <a:ea typeface="+mn-ea"/>
                          <a:cs typeface="BrowalliaUPC" panose="020B0604020202020204" pitchFamily="34" charset="-34"/>
                        </a:rPr>
                        <a:t>- ประสานงานกับ รพศ. ปรับเกณฑ์การส่งต่อในรายที่</a:t>
                      </a:r>
                      <a:r>
                        <a:rPr kumimoji="0" lang="en-US" altLang="th-TH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anose="020B0604020202020204" pitchFamily="34" charset="-34"/>
                          <a:ea typeface="+mn-ea"/>
                          <a:cs typeface="BrowalliaUPC" panose="020B0604020202020204" pitchFamily="34" charset="-34"/>
                        </a:rPr>
                        <a:t> </a:t>
                      </a:r>
                      <a:r>
                        <a:rPr kumimoji="0" lang="en-US" altLang="th-TH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anose="020B0604020202020204" pitchFamily="34" charset="-34"/>
                          <a:ea typeface="+mn-ea"/>
                          <a:cs typeface="BrowalliaUPC" panose="020B0604020202020204" pitchFamily="34" charset="-34"/>
                        </a:rPr>
                        <a:t>Hct</a:t>
                      </a:r>
                      <a:r>
                        <a:rPr kumimoji="0" lang="en-US" altLang="th-TH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anose="020B0604020202020204" pitchFamily="34" charset="-34"/>
                          <a:ea typeface="+mn-ea"/>
                          <a:cs typeface="BrowalliaUPC" panose="020B0604020202020204" pitchFamily="34" charset="-34"/>
                        </a:rPr>
                        <a:t>.</a:t>
                      </a:r>
                      <a:r>
                        <a:rPr kumimoji="0" lang="th-TH" altLang="th-TH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anose="020B0604020202020204" pitchFamily="34" charset="-34"/>
                          <a:ea typeface="+mn-ea"/>
                          <a:cs typeface="BrowalliaUPC" panose="020B0604020202020204" pitchFamily="34" charset="-34"/>
                        </a:rPr>
                        <a:t> </a:t>
                      </a:r>
                      <a:r>
                        <a:rPr kumimoji="0" lang="en-US" altLang="th-TH" sz="14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anose="020B0604020202020204" pitchFamily="34" charset="-34"/>
                          <a:ea typeface="+mn-ea"/>
                          <a:cs typeface="BrowalliaUPC" panose="020B0604020202020204" pitchFamily="34" charset="-34"/>
                        </a:rPr>
                        <a:t>&lt;</a:t>
                      </a:r>
                      <a:r>
                        <a:rPr kumimoji="0" lang="th-TH" altLang="th-TH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anose="020B0604020202020204" pitchFamily="34" charset="-34"/>
                          <a:ea typeface="+mn-ea"/>
                          <a:cs typeface="BrowalliaUPC" panose="020B0604020202020204" pitchFamily="34" charset="-34"/>
                        </a:rPr>
                        <a:t> 30</a:t>
                      </a:r>
                      <a:r>
                        <a:rPr kumimoji="0" lang="en-US" altLang="th-TH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anose="020B0604020202020204" pitchFamily="34" charset="-34"/>
                          <a:ea typeface="+mn-ea"/>
                          <a:cs typeface="BrowalliaUPC" panose="020B0604020202020204" pitchFamily="34" charset="-34"/>
                        </a:rPr>
                        <a:t>%</a:t>
                      </a:r>
                      <a:r>
                        <a:rPr kumimoji="0" lang="th-TH" altLang="th-TH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anose="020B0604020202020204" pitchFamily="34" charset="-34"/>
                          <a:ea typeface="+mn-ea"/>
                          <a:cs typeface="BrowalliaUPC" panose="020B0604020202020204" pitchFamily="34" charset="-34"/>
                        </a:rPr>
                        <a:t> และในรายที่ประเมินพบสงสัยรกติดแน่นมาก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th-TH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anose="020B0604020202020204" pitchFamily="34" charset="-34"/>
                          <a:ea typeface="+mn-ea"/>
                          <a:cs typeface="BrowalliaUPC" panose="020B0604020202020204" pitchFamily="34" charset="-34"/>
                        </a:rPr>
                        <a:t>- </a:t>
                      </a:r>
                      <a:r>
                        <a:rPr kumimoji="0" lang="th-TH" altLang="th-TH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anose="020B0604020202020204" pitchFamily="34" charset="-34"/>
                          <a:ea typeface="+mn-ea"/>
                          <a:cs typeface="BrowalliaUPC" panose="020B0604020202020204" pitchFamily="34" charset="-34"/>
                        </a:rPr>
                        <a:t>หลังพบ</a:t>
                      </a:r>
                      <a:r>
                        <a:rPr kumimoji="0" lang="en-US" altLang="th-TH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anose="020B0604020202020204" pitchFamily="34" charset="-34"/>
                          <a:ea typeface="+mn-ea"/>
                          <a:cs typeface="BrowalliaUPC" panose="020B0604020202020204" pitchFamily="34" charset="-34"/>
                        </a:rPr>
                        <a:t> Blood loss </a:t>
                      </a:r>
                      <a:r>
                        <a:rPr kumimoji="0" lang="en-US" altLang="th-TH" sz="14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anose="020B0604020202020204" pitchFamily="34" charset="-34"/>
                          <a:ea typeface="+mn-ea"/>
                          <a:cs typeface="BrowalliaUPC" panose="020B0604020202020204" pitchFamily="34" charset="-34"/>
                        </a:rPr>
                        <a:t>&gt;</a:t>
                      </a:r>
                      <a:r>
                        <a:rPr kumimoji="0" lang="en-US" altLang="th-TH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anose="020B0604020202020204" pitchFamily="34" charset="-34"/>
                          <a:ea typeface="+mn-ea"/>
                          <a:cs typeface="BrowalliaUPC" panose="020B0604020202020204" pitchFamily="34" charset="-34"/>
                        </a:rPr>
                        <a:t> 300 ml</a:t>
                      </a:r>
                      <a:r>
                        <a:rPr kumimoji="0" lang="th-TH" altLang="th-TH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anose="020B0604020202020204" pitchFamily="34" charset="-34"/>
                          <a:ea typeface="+mn-ea"/>
                          <a:cs typeface="BrowalliaUPC" panose="020B0604020202020204" pitchFamily="34" charset="-34"/>
                        </a:rPr>
                        <a:t>  ประเมิน</a:t>
                      </a:r>
                      <a:r>
                        <a:rPr kumimoji="0" lang="en-US" altLang="th-TH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anose="020B0604020202020204" pitchFamily="34" charset="-34"/>
                          <a:ea typeface="+mn-ea"/>
                          <a:cs typeface="BrowalliaUPC" panose="020B0604020202020204" pitchFamily="34" charset="-34"/>
                        </a:rPr>
                        <a:t> V/S </a:t>
                      </a:r>
                      <a:r>
                        <a:rPr kumimoji="0" lang="th-TH" altLang="th-TH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anose="020B0604020202020204" pitchFamily="34" charset="-34"/>
                          <a:ea typeface="+mn-ea"/>
                          <a:cs typeface="BrowalliaUPC" panose="020B0604020202020204" pitchFamily="34" charset="-34"/>
                        </a:rPr>
                        <a:t>ทุก 5 นาที จนเย็บแผลเสร็จ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dirty="0" smtClean="0"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- จัดทำนวัตกรรม วงล้อตวงเลือด เพื่อประเมิน</a:t>
                      </a:r>
                      <a:r>
                        <a:rPr lang="th-TH" sz="1400" baseline="0" dirty="0" smtClean="0"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 </a:t>
                      </a:r>
                      <a:r>
                        <a:rPr lang="en-US" sz="1400" baseline="0" dirty="0" smtClean="0"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blood loss</a:t>
                      </a:r>
                      <a:r>
                        <a:rPr lang="th-TH" sz="1400" baseline="0" dirty="0" smtClean="0"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 บนผ้า</a:t>
                      </a:r>
                      <a:endParaRPr lang="th-TH" sz="1400" dirty="0"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95250" marR="952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4" name="กล่องข้อความ 2"/>
          <p:cNvSpPr txBox="1">
            <a:spLocks noChangeArrowheads="1"/>
          </p:cNvSpPr>
          <p:nvPr/>
        </p:nvSpPr>
        <p:spPr bwMode="auto">
          <a:xfrm>
            <a:off x="7092280" y="195943"/>
            <a:ext cx="168592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th-TH" sz="1400" dirty="0">
                <a:solidFill>
                  <a:srgbClr val="000000"/>
                </a:solidFill>
                <a:effectLst/>
                <a:latin typeface="Calibri"/>
                <a:ea typeface="Calibri"/>
                <a:cs typeface="Angsana New"/>
              </a:rPr>
              <a:t>รพ.โป่งน้ำร้อน  </a:t>
            </a:r>
            <a:r>
              <a:rPr lang="th-TH" sz="1400" dirty="0" smtClean="0">
                <a:solidFill>
                  <a:srgbClr val="000000"/>
                </a:solidFill>
                <a:effectLst/>
                <a:latin typeface="Calibri"/>
                <a:ea typeface="Calibri"/>
                <a:cs typeface="Angsana New"/>
              </a:rPr>
              <a:t>พ.ค.67</a:t>
            </a:r>
            <a:endParaRPr lang="en-US" sz="1100" dirty="0">
              <a:effectLst/>
              <a:latin typeface="Calibri"/>
              <a:ea typeface="Calibri"/>
              <a:cs typeface="Cordia New"/>
            </a:endParaRPr>
          </a:p>
        </p:txBody>
      </p:sp>
      <p:sp>
        <p:nvSpPr>
          <p:cNvPr id="6" name="กล่องข้อความ 2"/>
          <p:cNvSpPr txBox="1">
            <a:spLocks noChangeArrowheads="1"/>
          </p:cNvSpPr>
          <p:nvPr/>
        </p:nvSpPr>
        <p:spPr bwMode="auto">
          <a:xfrm>
            <a:off x="8244408" y="6237312"/>
            <a:ext cx="58876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th-TH" sz="1400" dirty="0" smtClean="0">
                <a:solidFill>
                  <a:srgbClr val="000000"/>
                </a:solidFill>
                <a:effectLst/>
                <a:latin typeface="Calibri"/>
                <a:ea typeface="Calibri"/>
                <a:cs typeface="Angsana New"/>
              </a:rPr>
              <a:t>5</a:t>
            </a:r>
            <a:endParaRPr lang="en-US" sz="1100" dirty="0">
              <a:effectLst/>
              <a:latin typeface="Calibri"/>
              <a:ea typeface="Calibri"/>
              <a:cs typeface="Cordia New"/>
            </a:endParaRPr>
          </a:p>
        </p:txBody>
      </p:sp>
    </p:spTree>
    <p:extLst>
      <p:ext uri="{BB962C8B-B14F-4D97-AF65-F5344CB8AC3E}">
        <p14:creationId xmlns:p14="http://schemas.microsoft.com/office/powerpoint/2010/main" val="3422026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835696" y="233789"/>
            <a:ext cx="5652830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th-TH" altLang="en-US" sz="3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การจัดการกระบวนการ (</a:t>
            </a:r>
            <a:r>
              <a:rPr lang="en-US" altLang="en-US" sz="3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Process Management</a:t>
            </a:r>
            <a:r>
              <a:rPr lang="th-TH" altLang="en-US" sz="3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)</a:t>
            </a:r>
            <a:endParaRPr lang="en-US" altLang="en-US" sz="3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5429587"/>
              </p:ext>
            </p:extLst>
          </p:nvPr>
        </p:nvGraphicFramePr>
        <p:xfrm>
          <a:off x="305626" y="764704"/>
          <a:ext cx="8712970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2042">
                  <a:extLst>
                    <a:ext uri="{9D8B030D-6E8A-4147-A177-3AD203B41FA5}">
                      <a16:colId xmlns:a16="http://schemas.microsoft.com/office/drawing/2014/main" xmlns="" val="1433615822"/>
                    </a:ext>
                  </a:extLst>
                </a:gridCol>
                <a:gridCol w="1177489">
                  <a:extLst>
                    <a:ext uri="{9D8B030D-6E8A-4147-A177-3AD203B41FA5}">
                      <a16:colId xmlns:a16="http://schemas.microsoft.com/office/drawing/2014/main" xmlns="" val="358496683"/>
                    </a:ext>
                  </a:extLst>
                </a:gridCol>
                <a:gridCol w="1842777">
                  <a:extLst>
                    <a:ext uri="{9D8B030D-6E8A-4147-A177-3AD203B41FA5}">
                      <a16:colId xmlns:a16="http://schemas.microsoft.com/office/drawing/2014/main" xmlns="" val="1227165852"/>
                    </a:ext>
                  </a:extLst>
                </a:gridCol>
                <a:gridCol w="4210662">
                  <a:extLst>
                    <a:ext uri="{9D8B030D-6E8A-4147-A177-3AD203B41FA5}">
                      <a16:colId xmlns:a16="http://schemas.microsoft.com/office/drawing/2014/main" xmlns="" val="2718931841"/>
                    </a:ext>
                  </a:extLst>
                </a:gridCol>
              </a:tblGrid>
              <a:tr h="4827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600" dirty="0"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ea typeface="Tahoma" panose="020B0604030504040204" pitchFamily="34" charset="0"/>
                          <a:cs typeface="Browallia New" pitchFamily="34" charset="-34"/>
                        </a:rPr>
                        <a:t>กระบวนการ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Browallia New" pitchFamily="34" charset="-34"/>
                        <a:ea typeface="Tahoma" panose="020B0604030504040204" pitchFamily="34" charset="0"/>
                        <a:cs typeface="Browallia New" pitchFamily="34" charset="-34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600" dirty="0"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ea typeface="Tahoma" panose="020B0604030504040204" pitchFamily="34" charset="0"/>
                          <a:cs typeface="Browallia New" pitchFamily="34" charset="-34"/>
                        </a:rPr>
                        <a:t>ข้อกำหนดของกระบวนการ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Browallia New" pitchFamily="34" charset="-34"/>
                        <a:ea typeface="Tahoma" panose="020B0604030504040204" pitchFamily="34" charset="0"/>
                        <a:cs typeface="Browallia New" pitchFamily="34" charset="-34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600" dirty="0"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ea typeface="Tahoma" panose="020B0604030504040204" pitchFamily="34" charset="0"/>
                          <a:cs typeface="Browallia New" pitchFamily="34" charset="-34"/>
                        </a:rPr>
                        <a:t>ตัวชี้วัดของกระบวนการ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Browallia New" pitchFamily="34" charset="-34"/>
                        <a:ea typeface="Tahoma" panose="020B0604030504040204" pitchFamily="34" charset="0"/>
                        <a:cs typeface="Browallia New" pitchFamily="34" charset="-34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600" dirty="0"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ea typeface="Tahoma" panose="020B0604030504040204" pitchFamily="34" charset="0"/>
                          <a:cs typeface="Browallia New" pitchFamily="34" charset="-34"/>
                        </a:rPr>
                        <a:t>การออกแบบกระบวนการ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Browallia New" pitchFamily="34" charset="-34"/>
                        <a:ea typeface="Tahoma" panose="020B0604030504040204" pitchFamily="34" charset="0"/>
                        <a:cs typeface="Browallia New" pitchFamily="34" charset="-34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055643657"/>
                  </a:ext>
                </a:extLst>
              </a:tr>
              <a:tr h="1882768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2.</a:t>
                      </a:r>
                      <a:r>
                        <a:rPr lang="th-TH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การวางแผนดูแลรักษา</a:t>
                      </a:r>
                      <a:endParaRPr lang="th-TH" sz="1400" dirty="0"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95250" marR="952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 dirty="0" smtClean="0"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-ผู้คลอดได้รับการวางแผนการดูแลอย่างถูกต้อง เหมาะสม ได้รับการรักษาทันท่วงที</a:t>
                      </a: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th-TH" sz="1400" dirty="0" smtClean="0"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th-TH" sz="1400" dirty="0" smtClean="0"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th-TH" sz="1400" dirty="0" smtClean="0"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th-TH" sz="1400" dirty="0" smtClean="0"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th-TH" sz="1400" dirty="0" smtClean="0"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th-TH" sz="1400" dirty="0" smtClean="0"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th-TH" sz="1400" dirty="0" smtClean="0"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th-TH" sz="1400" dirty="0"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95250" marR="952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 dirty="0" smtClean="0"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- อัตราการเกิด</a:t>
                      </a:r>
                      <a:r>
                        <a:rPr lang="en-US" sz="1400" dirty="0" smtClean="0"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 PPH with Shock</a:t>
                      </a: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95250" marR="952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th-TH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anose="020B0604020202020204" pitchFamily="34" charset="-34"/>
                          <a:ea typeface="+mn-ea"/>
                          <a:cs typeface="BrowalliaUPC" panose="020B0604020202020204" pitchFamily="34" charset="-34"/>
                        </a:rPr>
                        <a:t>-</a:t>
                      </a:r>
                      <a:r>
                        <a:rPr kumimoji="0" lang="th-TH" altLang="th-TH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anose="020B0604020202020204" pitchFamily="34" charset="-34"/>
                          <a:ea typeface="+mn-ea"/>
                          <a:cs typeface="BrowalliaUPC" panose="020B0604020202020204" pitchFamily="34" charset="-34"/>
                        </a:rPr>
                        <a:t> ปรับแนวทางการให้ยาช่วยให้มดลูกหดรัดตัวโดยทุกรายให้</a:t>
                      </a:r>
                      <a:r>
                        <a:rPr kumimoji="0" lang="en-US" altLang="th-TH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anose="020B0604020202020204" pitchFamily="34" charset="-34"/>
                          <a:ea typeface="+mn-ea"/>
                          <a:cs typeface="BrowalliaUPC" panose="020B0604020202020204" pitchFamily="34" charset="-34"/>
                        </a:rPr>
                        <a:t> Oxytocin 10 unit IM</a:t>
                      </a:r>
                      <a:r>
                        <a:rPr kumimoji="0" lang="th-TH" altLang="th-TH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anose="020B0604020202020204" pitchFamily="34" charset="-34"/>
                          <a:ea typeface="+mn-ea"/>
                          <a:cs typeface="BrowalliaUPC" panose="020B0604020202020204" pitchFamily="34" charset="-34"/>
                        </a:rPr>
                        <a:t>  เมื่อทารกคลอดไหล่หน้า และหลังทารกคลอดให้</a:t>
                      </a:r>
                      <a:r>
                        <a:rPr kumimoji="0" lang="en-US" altLang="th-TH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anose="020B0604020202020204" pitchFamily="34" charset="-34"/>
                          <a:ea typeface="+mn-ea"/>
                          <a:cs typeface="BrowalliaUPC" panose="020B0604020202020204" pitchFamily="34" charset="-34"/>
                        </a:rPr>
                        <a:t> Oxytocin</a:t>
                      </a:r>
                      <a:r>
                        <a:rPr kumimoji="0" lang="th-TH" altLang="th-TH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anose="020B0604020202020204" pitchFamily="34" charset="-34"/>
                          <a:ea typeface="+mn-ea"/>
                          <a:cs typeface="BrowalliaUPC" panose="020B0604020202020204" pitchFamily="34" charset="-34"/>
                        </a:rPr>
                        <a:t>  อีก 10 </a:t>
                      </a:r>
                      <a:r>
                        <a:rPr kumimoji="0" lang="en-US" altLang="th-TH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anose="020B0604020202020204" pitchFamily="34" charset="-34"/>
                          <a:ea typeface="+mn-ea"/>
                          <a:cs typeface="BrowalliaUPC" panose="020B0604020202020204" pitchFamily="34" charset="-34"/>
                        </a:rPr>
                        <a:t>unit</a:t>
                      </a:r>
                      <a:r>
                        <a:rPr kumimoji="0" lang="th-TH" altLang="th-TH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anose="020B0604020202020204" pitchFamily="34" charset="-34"/>
                          <a:ea typeface="+mn-ea"/>
                          <a:cs typeface="BrowalliaUPC" panose="020B0604020202020204" pitchFamily="34" charset="-34"/>
                        </a:rPr>
                        <a:t> ใน</a:t>
                      </a:r>
                      <a:r>
                        <a:rPr kumimoji="0" lang="en-US" altLang="th-TH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anose="020B0604020202020204" pitchFamily="34" charset="-34"/>
                          <a:ea typeface="+mn-ea"/>
                          <a:cs typeface="BrowalliaUPC" panose="020B0604020202020204" pitchFamily="34" charset="-34"/>
                        </a:rPr>
                        <a:t> IVF</a:t>
                      </a:r>
                      <a:r>
                        <a:rPr kumimoji="0" lang="th-TH" altLang="th-TH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anose="020B0604020202020204" pitchFamily="34" charset="-34"/>
                          <a:ea typeface="+mn-ea"/>
                          <a:cs typeface="BrowalliaUPC" panose="020B0604020202020204" pitchFamily="34" charset="-34"/>
                        </a:rPr>
                        <a:t> ปรับ</a:t>
                      </a:r>
                      <a:r>
                        <a:rPr kumimoji="0" lang="en-US" altLang="th-TH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anose="020B0604020202020204" pitchFamily="34" charset="-34"/>
                          <a:ea typeface="+mn-ea"/>
                          <a:cs typeface="BrowalliaUPC" panose="020B0604020202020204" pitchFamily="34" charset="-34"/>
                        </a:rPr>
                        <a:t> rate</a:t>
                      </a:r>
                      <a:r>
                        <a:rPr kumimoji="0" lang="th-TH" altLang="th-TH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anose="020B0604020202020204" pitchFamily="34" charset="-34"/>
                          <a:ea typeface="+mn-ea"/>
                          <a:cs typeface="BrowalliaUPC" panose="020B0604020202020204" pitchFamily="34" charset="-34"/>
                        </a:rPr>
                        <a:t> 100 </a:t>
                      </a:r>
                      <a:r>
                        <a:rPr kumimoji="0" lang="en-US" altLang="th-TH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anose="020B0604020202020204" pitchFamily="34" charset="-34"/>
                          <a:ea typeface="+mn-ea"/>
                          <a:cs typeface="BrowalliaUPC" panose="020B0604020202020204" pitchFamily="34" charset="-34"/>
                        </a:rPr>
                        <a:t>ml/hr. </a:t>
                      </a:r>
                      <a:endParaRPr kumimoji="0" lang="th-TH" altLang="th-TH" sz="13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BrowalliaUPC" panose="020B0604020202020204" pitchFamily="34" charset="-34"/>
                        <a:ea typeface="+mn-ea"/>
                        <a:cs typeface="BrowalliaUPC" panose="020B0604020202020204" pitchFamily="34" charset="-34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altLang="th-TH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anose="020B0604020202020204" pitchFamily="34" charset="-34"/>
                          <a:ea typeface="+mn-ea"/>
                          <a:cs typeface="BrowalliaUPC" panose="020B0604020202020204" pitchFamily="34" charset="-34"/>
                        </a:rPr>
                        <a:t>- เมื่อรกคลอดแล้วให้ </a:t>
                      </a:r>
                      <a:r>
                        <a:rPr kumimoji="0" lang="en-US" altLang="th-TH" sz="13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anose="020B0604020202020204" pitchFamily="34" charset="-34"/>
                          <a:ea typeface="+mn-ea"/>
                          <a:cs typeface="BrowalliaUPC" panose="020B0604020202020204" pitchFamily="34" charset="-34"/>
                        </a:rPr>
                        <a:t>Methergine</a:t>
                      </a:r>
                      <a:r>
                        <a:rPr kumimoji="0" lang="en-US" altLang="th-TH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anose="020B0604020202020204" pitchFamily="34" charset="-34"/>
                          <a:ea typeface="+mn-ea"/>
                          <a:cs typeface="BrowalliaUPC" panose="020B0604020202020204" pitchFamily="34" charset="-34"/>
                        </a:rPr>
                        <a:t> 0.2 mg IV slowly push</a:t>
                      </a:r>
                      <a:r>
                        <a:rPr kumimoji="0" lang="th-TH" altLang="th-TH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anose="020B0604020202020204" pitchFamily="34" charset="-34"/>
                          <a:ea typeface="+mn-ea"/>
                          <a:cs typeface="BrowalliaUPC" panose="020B0604020202020204" pitchFamily="34" charset="-34"/>
                        </a:rPr>
                        <a:t> ทุกราย (ยกเว้นกรณี</a:t>
                      </a:r>
                      <a:r>
                        <a:rPr kumimoji="0" lang="en-US" altLang="th-TH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anose="020B0604020202020204" pitchFamily="34" charset="-34"/>
                          <a:ea typeface="+mn-ea"/>
                          <a:cs typeface="BrowalliaUPC" panose="020B0604020202020204" pitchFamily="34" charset="-34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th-TH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anose="020B0604020202020204" pitchFamily="34" charset="-34"/>
                          <a:ea typeface="+mn-ea"/>
                          <a:cs typeface="BrowalliaUPC" panose="020B0604020202020204" pitchFamily="34" charset="-34"/>
                        </a:rPr>
                        <a:t>BP &gt; 140/90 mmHg.</a:t>
                      </a:r>
                      <a:r>
                        <a:rPr kumimoji="0" lang="th-TH" altLang="th-TH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anose="020B0604020202020204" pitchFamily="34" charset="-34"/>
                          <a:ea typeface="+mn-ea"/>
                          <a:cs typeface="BrowalliaUPC" panose="020B0604020202020204" pitchFamily="34" charset="-34"/>
                        </a:rPr>
                        <a:t> และในราย</a:t>
                      </a:r>
                      <a:r>
                        <a:rPr kumimoji="0" lang="en-US" altLang="th-TH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anose="020B0604020202020204" pitchFamily="34" charset="-34"/>
                          <a:ea typeface="+mn-ea"/>
                          <a:cs typeface="BrowalliaUPC" panose="020B0604020202020204" pitchFamily="34" charset="-34"/>
                        </a:rPr>
                        <a:t> on ARV</a:t>
                      </a:r>
                      <a:r>
                        <a:rPr kumimoji="0" lang="th-TH" altLang="th-TH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anose="020B0604020202020204" pitchFamily="34" charset="-34"/>
                          <a:ea typeface="+mn-ea"/>
                          <a:cs typeface="BrowalliaUPC" panose="020B0604020202020204" pitchFamily="34" charset="-34"/>
                        </a:rPr>
                        <a:t>) </a:t>
                      </a:r>
                      <a:endParaRPr kumimoji="0" lang="en-US" altLang="th-TH" sz="13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BrowalliaUPC" panose="020B0604020202020204" pitchFamily="34" charset="-34"/>
                        <a:ea typeface="+mn-ea"/>
                        <a:cs typeface="BrowalliaUPC" panose="020B0604020202020204" pitchFamily="34" charset="-34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th-TH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anose="020B0604020202020204" pitchFamily="34" charset="-34"/>
                          <a:ea typeface="+mn-ea"/>
                          <a:cs typeface="BrowalliaUPC" panose="020B0604020202020204" pitchFamily="34" charset="-34"/>
                        </a:rPr>
                        <a:t>- </a:t>
                      </a:r>
                      <a:r>
                        <a:rPr kumimoji="0" lang="th-TH" altLang="th-TH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anose="020B0604020202020204" pitchFamily="34" charset="-34"/>
                          <a:ea typeface="+mn-ea"/>
                          <a:cs typeface="BrowalliaUPC" panose="020B0604020202020204" pitchFamily="34" charset="-34"/>
                        </a:rPr>
                        <a:t>ในรายที่มี</a:t>
                      </a:r>
                      <a:r>
                        <a:rPr kumimoji="0" lang="en-US" altLang="th-TH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anose="020B0604020202020204" pitchFamily="34" charset="-34"/>
                          <a:ea typeface="+mn-ea"/>
                          <a:cs typeface="BrowalliaUPC" panose="020B0604020202020204" pitchFamily="34" charset="-34"/>
                        </a:rPr>
                        <a:t> Blood loss </a:t>
                      </a:r>
                      <a:r>
                        <a:rPr kumimoji="0" lang="en-US" altLang="th-TH" sz="13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anose="020B0604020202020204" pitchFamily="34" charset="-34"/>
                          <a:ea typeface="+mn-ea"/>
                          <a:cs typeface="BrowalliaUPC" panose="020B0604020202020204" pitchFamily="34" charset="-34"/>
                        </a:rPr>
                        <a:t>&gt;</a:t>
                      </a:r>
                      <a:r>
                        <a:rPr kumimoji="0" lang="en-US" altLang="th-TH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anose="020B0604020202020204" pitchFamily="34" charset="-34"/>
                          <a:ea typeface="+mn-ea"/>
                          <a:cs typeface="BrowalliaUPC" panose="020B0604020202020204" pitchFamily="34" charset="-34"/>
                        </a:rPr>
                        <a:t> 300 ml</a:t>
                      </a:r>
                      <a:r>
                        <a:rPr kumimoji="0" lang="th-TH" altLang="th-TH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anose="020B0604020202020204" pitchFamily="34" charset="-34"/>
                          <a:ea typeface="+mn-ea"/>
                          <a:cs typeface="BrowalliaUPC" panose="020B0604020202020204" pitchFamily="34" charset="-34"/>
                        </a:rPr>
                        <a:t> ให้</a:t>
                      </a:r>
                      <a:r>
                        <a:rPr kumimoji="0" lang="en-US" altLang="th-TH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anose="020B0604020202020204" pitchFamily="34" charset="-34"/>
                          <a:ea typeface="+mn-ea"/>
                          <a:cs typeface="BrowalliaUPC" panose="020B0604020202020204" pitchFamily="34" charset="-34"/>
                        </a:rPr>
                        <a:t> </a:t>
                      </a:r>
                      <a:r>
                        <a:rPr kumimoji="0" lang="en-US" altLang="th-TH" sz="13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anose="020B0604020202020204" pitchFamily="34" charset="-34"/>
                          <a:ea typeface="+mn-ea"/>
                          <a:cs typeface="BrowalliaUPC" panose="020B0604020202020204" pitchFamily="34" charset="-34"/>
                        </a:rPr>
                        <a:t>Acetar</a:t>
                      </a:r>
                      <a:r>
                        <a:rPr kumimoji="0" lang="en-US" altLang="th-TH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anose="020B0604020202020204" pitchFamily="34" charset="-34"/>
                          <a:ea typeface="+mn-ea"/>
                          <a:cs typeface="BrowalliaUPC" panose="020B0604020202020204" pitchFamily="34" charset="-34"/>
                        </a:rPr>
                        <a:t> 1,000 ML IV  1</a:t>
                      </a:r>
                      <a:r>
                        <a:rPr kumimoji="0" lang="th-TH" altLang="th-TH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anose="020B0604020202020204" pitchFamily="34" charset="-34"/>
                          <a:ea typeface="+mn-ea"/>
                          <a:cs typeface="BrowalliaUPC" panose="020B0604020202020204" pitchFamily="34" charset="-34"/>
                        </a:rPr>
                        <a:t>20 </a:t>
                      </a:r>
                      <a:r>
                        <a:rPr kumimoji="0" lang="en-US" altLang="th-TH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anose="020B0604020202020204" pitchFamily="34" charset="-34"/>
                          <a:ea typeface="+mn-ea"/>
                          <a:cs typeface="BrowalliaUPC" panose="020B0604020202020204" pitchFamily="34" charset="-34"/>
                        </a:rPr>
                        <a:t>ml/hr. </a:t>
                      </a:r>
                      <a:r>
                        <a:rPr kumimoji="0" lang="th-TH" altLang="th-TH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anose="020B0604020202020204" pitchFamily="34" charset="-34"/>
                          <a:ea typeface="+mn-ea"/>
                          <a:cs typeface="BrowalliaUPC" panose="020B0604020202020204" pitchFamily="34" charset="-34"/>
                        </a:rPr>
                        <a:t>(เปิดเส้นใหม่)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altLang="th-TH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anose="020B0604020202020204" pitchFamily="34" charset="-34"/>
                          <a:ea typeface="+mn-ea"/>
                          <a:cs typeface="BrowalliaUPC" panose="020B0604020202020204" pitchFamily="34" charset="-34"/>
                        </a:rPr>
                        <a:t>- ปรับในรายที่ </a:t>
                      </a:r>
                      <a:r>
                        <a:rPr kumimoji="0" lang="en-US" altLang="th-TH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anose="020B0604020202020204" pitchFamily="34" charset="-34"/>
                          <a:ea typeface="+mn-ea"/>
                          <a:cs typeface="BrowalliaUPC" panose="020B0604020202020204" pitchFamily="34" charset="-34"/>
                        </a:rPr>
                        <a:t>Blood loss </a:t>
                      </a:r>
                      <a:r>
                        <a:rPr kumimoji="0" lang="en-US" altLang="th-TH" sz="13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anose="020B0604020202020204" pitchFamily="34" charset="-34"/>
                          <a:ea typeface="+mn-ea"/>
                          <a:cs typeface="BrowalliaUPC" panose="020B0604020202020204" pitchFamily="34" charset="-34"/>
                        </a:rPr>
                        <a:t>&gt;</a:t>
                      </a:r>
                      <a:r>
                        <a:rPr kumimoji="0" lang="en-US" altLang="th-TH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anose="020B0604020202020204" pitchFamily="34" charset="-34"/>
                          <a:ea typeface="+mn-ea"/>
                          <a:cs typeface="BrowalliaUPC" panose="020B0604020202020204" pitchFamily="34" charset="-34"/>
                        </a:rPr>
                        <a:t> 300 ml</a:t>
                      </a:r>
                      <a:r>
                        <a:rPr kumimoji="0" lang="th-TH" altLang="th-TH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anose="020B0604020202020204" pitchFamily="34" charset="-34"/>
                          <a:ea typeface="+mn-ea"/>
                          <a:cs typeface="BrowalliaUPC" panose="020B0604020202020204" pitchFamily="34" charset="-34"/>
                        </a:rPr>
                        <a:t> ให้</a:t>
                      </a:r>
                      <a:r>
                        <a:rPr kumimoji="0" lang="en-US" altLang="th-TH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anose="020B0604020202020204" pitchFamily="34" charset="-34"/>
                          <a:ea typeface="+mn-ea"/>
                          <a:cs typeface="BrowalliaUPC" panose="020B0604020202020204" pitchFamily="34" charset="-34"/>
                        </a:rPr>
                        <a:t> </a:t>
                      </a:r>
                      <a:r>
                        <a:rPr kumimoji="0" lang="en-US" altLang="th-TH" sz="13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anose="020B0604020202020204" pitchFamily="34" charset="-34"/>
                          <a:ea typeface="+mn-ea"/>
                          <a:cs typeface="BrowalliaUPC" panose="020B0604020202020204" pitchFamily="34" charset="-34"/>
                        </a:rPr>
                        <a:t>Acetar</a:t>
                      </a:r>
                      <a:r>
                        <a:rPr kumimoji="0" lang="th-TH" altLang="th-TH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anose="020B0604020202020204" pitchFamily="34" charset="-34"/>
                          <a:ea typeface="+mn-ea"/>
                          <a:cs typeface="BrowalliaUPC" panose="020B0604020202020204" pitchFamily="34" charset="-34"/>
                        </a:rPr>
                        <a:t> 1000 </a:t>
                      </a:r>
                      <a:r>
                        <a:rPr kumimoji="0" lang="en-US" altLang="th-TH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anose="020B0604020202020204" pitchFamily="34" charset="-34"/>
                          <a:ea typeface="+mn-ea"/>
                          <a:cs typeface="BrowalliaUPC" panose="020B0604020202020204" pitchFamily="34" charset="-34"/>
                        </a:rPr>
                        <a:t>ml IV rate  200 ml/hr. 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en-US" altLang="th-TH" sz="1300" dirty="0" smtClean="0">
                          <a:latin typeface="BrowalliaUPC" panose="020B0604020202020204" pitchFamily="34" charset="-34"/>
                          <a:cs typeface="BrowalliaUPC" panose="020B0604020202020204" pitchFamily="34" charset="-34"/>
                        </a:rPr>
                        <a:t>- </a:t>
                      </a:r>
                      <a:r>
                        <a:rPr lang="th-TH" altLang="th-TH" sz="1300" dirty="0" smtClean="0">
                          <a:latin typeface="BrowalliaUPC" panose="020B0604020202020204" pitchFamily="34" charset="-34"/>
                          <a:cs typeface="BrowalliaUPC" panose="020B0604020202020204" pitchFamily="34" charset="-34"/>
                        </a:rPr>
                        <a:t>จัดระบบการตามแพทย์ </a:t>
                      </a:r>
                      <a:r>
                        <a:rPr lang="en-US" altLang="th-TH" sz="1300" dirty="0" smtClean="0">
                          <a:latin typeface="BrowalliaUPC" panose="020B0604020202020204" pitchFamily="34" charset="-34"/>
                          <a:cs typeface="BrowalliaUPC" panose="020B0604020202020204" pitchFamily="34" charset="-34"/>
                        </a:rPr>
                        <a:t>Second  call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th-TH" sz="1300" dirty="0" smtClean="0">
                          <a:latin typeface="BrowalliaUPC" panose="020B0604020202020204" pitchFamily="34" charset="-34"/>
                          <a:cs typeface="BrowalliaUPC" panose="020B0604020202020204" pitchFamily="34" charset="-34"/>
                        </a:rPr>
                        <a:t>- </a:t>
                      </a:r>
                      <a:r>
                        <a:rPr lang="th-TH" altLang="th-TH" sz="1300" dirty="0" smtClean="0">
                          <a:latin typeface="BrowalliaUPC" panose="020B0604020202020204" pitchFamily="34" charset="-34"/>
                          <a:cs typeface="BrowalliaUPC" panose="020B0604020202020204" pitchFamily="34" charset="-34"/>
                        </a:rPr>
                        <a:t>กำหนดแนวทางประเมินมารดาเสี่ยงต่อรกติดแน่น รายงานแพทย์เมื่อรับใหม่ และตามแพทย์เมื่อทารกคลอด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en-US" altLang="th-TH" sz="1300" dirty="0" smtClean="0">
                          <a:latin typeface="BrowalliaUPC" panose="020B0604020202020204" pitchFamily="34" charset="-34"/>
                          <a:cs typeface="BrowalliaUPC" panose="020B0604020202020204" pitchFamily="34" charset="-34"/>
                        </a:rPr>
                        <a:t>-</a:t>
                      </a:r>
                      <a:r>
                        <a:rPr lang="th-TH" altLang="th-TH" sz="1300" dirty="0" smtClean="0">
                          <a:latin typeface="BrowalliaUPC" panose="020B0604020202020204" pitchFamily="34" charset="-34"/>
                          <a:cs typeface="BrowalliaUPC" panose="020B0604020202020204" pitchFamily="34" charset="-34"/>
                        </a:rPr>
                        <a:t> </a:t>
                      </a:r>
                      <a:r>
                        <a:rPr lang="en-US" altLang="th-TH" sz="1300" dirty="0" smtClean="0">
                          <a:latin typeface="BrowalliaUPC" panose="020B0604020202020204" pitchFamily="34" charset="-34"/>
                          <a:cs typeface="BrowalliaUPC" panose="020B0604020202020204" pitchFamily="34" charset="-34"/>
                        </a:rPr>
                        <a:t>Refer</a:t>
                      </a:r>
                      <a:r>
                        <a:rPr lang="th-TH" altLang="th-TH" sz="1300" dirty="0" smtClean="0">
                          <a:latin typeface="BrowalliaUPC" panose="020B0604020202020204" pitchFamily="34" charset="-34"/>
                          <a:cs typeface="BrowalliaUPC" panose="020B0604020202020204" pitchFamily="34" charset="-34"/>
                        </a:rPr>
                        <a:t>  รพศ. เมื่อมีความจำเป็นต้องได้รับเลือด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th-TH" altLang="th-TH" sz="1300" dirty="0" smtClean="0">
                          <a:latin typeface="BrowalliaUPC" panose="020B0604020202020204" pitchFamily="34" charset="-34"/>
                          <a:cs typeface="BrowalliaUPC" panose="020B0604020202020204" pitchFamily="34" charset="-34"/>
                        </a:rPr>
                        <a:t>- </a:t>
                      </a:r>
                      <a:r>
                        <a:rPr lang="en-US" altLang="th-TH" sz="1300" dirty="0" smtClean="0">
                          <a:latin typeface="BrowalliaUPC" panose="020B0604020202020204" pitchFamily="34" charset="-34"/>
                          <a:cs typeface="BrowalliaUPC" panose="020B0604020202020204" pitchFamily="34" charset="-34"/>
                        </a:rPr>
                        <a:t>ANC</a:t>
                      </a:r>
                      <a:r>
                        <a:rPr lang="th-TH" altLang="th-TH" sz="1300" dirty="0" smtClean="0">
                          <a:latin typeface="BrowalliaUPC" panose="020B0604020202020204" pitchFamily="34" charset="-34"/>
                          <a:cs typeface="BrowalliaUPC" panose="020B0604020202020204" pitchFamily="34" charset="-34"/>
                        </a:rPr>
                        <a:t>  กำหนด </a:t>
                      </a:r>
                      <a:r>
                        <a:rPr lang="en-US" altLang="th-TH" sz="1300" dirty="0" smtClean="0">
                          <a:latin typeface="BrowalliaUPC" panose="020B0604020202020204" pitchFamily="34" charset="-34"/>
                          <a:cs typeface="BrowalliaUPC" panose="020B0604020202020204" pitchFamily="34" charset="-34"/>
                        </a:rPr>
                        <a:t>Early  warning Sign</a:t>
                      </a:r>
                      <a:r>
                        <a:rPr lang="th-TH" altLang="th-TH" sz="1300" dirty="0" smtClean="0">
                          <a:latin typeface="BrowalliaUPC" panose="020B0604020202020204" pitchFamily="34" charset="-34"/>
                          <a:cs typeface="BrowalliaUPC" panose="020B0604020202020204" pitchFamily="34" charset="-34"/>
                        </a:rPr>
                        <a:t> </a:t>
                      </a:r>
                      <a:r>
                        <a:rPr lang="en-US" altLang="th-TH" sz="1300" dirty="0" smtClean="0">
                          <a:latin typeface="BrowalliaUPC" panose="020B0604020202020204" pitchFamily="34" charset="-34"/>
                          <a:cs typeface="BrowalliaUPC" panose="020B0604020202020204" pitchFamily="34" charset="-34"/>
                        </a:rPr>
                        <a:t> </a:t>
                      </a:r>
                      <a:r>
                        <a:rPr lang="en-US" altLang="th-TH" sz="1300" dirty="0" err="1" smtClean="0">
                          <a:latin typeface="BrowalliaUPC" panose="020B0604020202020204" pitchFamily="34" charset="-34"/>
                          <a:cs typeface="BrowalliaUPC" panose="020B0604020202020204" pitchFamily="34" charset="-34"/>
                        </a:rPr>
                        <a:t>Hct</a:t>
                      </a:r>
                      <a:r>
                        <a:rPr lang="th-TH" altLang="th-TH" sz="1300" dirty="0" smtClean="0">
                          <a:latin typeface="BrowalliaUPC" panose="020B0604020202020204" pitchFamily="34" charset="-34"/>
                          <a:cs typeface="BrowalliaUPC" panose="020B0604020202020204" pitchFamily="34" charset="-34"/>
                        </a:rPr>
                        <a:t> </a:t>
                      </a:r>
                      <a:r>
                        <a:rPr lang="en-US" altLang="th-TH" sz="1300" dirty="0" smtClean="0">
                          <a:latin typeface="BrowalliaUPC" panose="020B0604020202020204" pitchFamily="34" charset="-34"/>
                          <a:cs typeface="BrowalliaUPC" panose="020B0604020202020204" pitchFamily="34" charset="-34"/>
                        </a:rPr>
                        <a:t>&lt; 30%  </a:t>
                      </a:r>
                      <a:r>
                        <a:rPr lang="th-TH" altLang="th-TH" sz="1300" dirty="0" smtClean="0">
                          <a:latin typeface="BrowalliaUPC" panose="020B0604020202020204" pitchFamily="34" charset="-34"/>
                          <a:cs typeface="BrowalliaUPC" panose="020B0604020202020204" pitchFamily="34" charset="-34"/>
                        </a:rPr>
                        <a:t>ส่งพบแพทย์, </a:t>
                      </a:r>
                      <a:r>
                        <a:rPr lang="en-US" altLang="th-TH" sz="1300" dirty="0" err="1" smtClean="0">
                          <a:latin typeface="BrowalliaUPC" panose="020B0604020202020204" pitchFamily="34" charset="-34"/>
                          <a:cs typeface="BrowalliaUPC" panose="020B0604020202020204" pitchFamily="34" charset="-34"/>
                        </a:rPr>
                        <a:t>Hct</a:t>
                      </a:r>
                      <a:r>
                        <a:rPr lang="en-US" altLang="th-TH" sz="1300" dirty="0" smtClean="0">
                          <a:latin typeface="BrowalliaUPC" panose="020B0604020202020204" pitchFamily="34" charset="-34"/>
                          <a:cs typeface="BrowalliaUPC" panose="020B0604020202020204" pitchFamily="34" charset="-34"/>
                        </a:rPr>
                        <a:t>  &lt; 25%</a:t>
                      </a:r>
                      <a:r>
                        <a:rPr lang="th-TH" altLang="th-TH" sz="1300" dirty="0" smtClean="0">
                          <a:latin typeface="BrowalliaUPC" panose="020B0604020202020204" pitchFamily="34" charset="-34"/>
                          <a:cs typeface="BrowalliaUPC" panose="020B0604020202020204" pitchFamily="34" charset="-34"/>
                        </a:rPr>
                        <a:t>  </a:t>
                      </a:r>
                      <a:r>
                        <a:rPr lang="en-US" altLang="th-TH" sz="1300" dirty="0" smtClean="0">
                          <a:latin typeface="BrowalliaUPC" panose="020B0604020202020204" pitchFamily="34" charset="-34"/>
                          <a:cs typeface="BrowalliaUPC" panose="020B0604020202020204" pitchFamily="34" charset="-34"/>
                        </a:rPr>
                        <a:t>Admit </a:t>
                      </a:r>
                      <a:r>
                        <a:rPr lang="th-TH" altLang="th-TH" sz="1300" dirty="0" smtClean="0">
                          <a:latin typeface="BrowalliaUPC" panose="020B0604020202020204" pitchFamily="34" charset="-34"/>
                          <a:cs typeface="BrowalliaUPC" panose="020B0604020202020204" pitchFamily="34" charset="-34"/>
                        </a:rPr>
                        <a:t> ให้เลือด</a:t>
                      </a:r>
                      <a:endParaRPr lang="en-US" altLang="th-TH" sz="1300" dirty="0" smtClean="0">
                        <a:latin typeface="BrowalliaUPC" panose="020B0604020202020204" pitchFamily="34" charset="-34"/>
                        <a:cs typeface="BrowalliaUPC" panose="020B0604020202020204" pitchFamily="34" charset="-34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en-US" altLang="th-TH" sz="1300" dirty="0" smtClean="0">
                          <a:latin typeface="BrowalliaUPC" panose="020B0604020202020204" pitchFamily="34" charset="-34"/>
                          <a:cs typeface="BrowalliaUPC" panose="020B0604020202020204" pitchFamily="34" charset="-34"/>
                        </a:rPr>
                        <a:t>- LR  </a:t>
                      </a:r>
                      <a:r>
                        <a:rPr lang="en-US" altLang="th-TH" sz="1300" dirty="0" err="1" smtClean="0">
                          <a:latin typeface="BrowalliaUPC" panose="020B0604020202020204" pitchFamily="34" charset="-34"/>
                          <a:cs typeface="BrowalliaUPC" panose="020B0604020202020204" pitchFamily="34" charset="-34"/>
                        </a:rPr>
                        <a:t>Hct</a:t>
                      </a:r>
                      <a:r>
                        <a:rPr lang="en-US" altLang="th-TH" sz="1300" dirty="0" smtClean="0">
                          <a:latin typeface="BrowalliaUPC" panose="020B0604020202020204" pitchFamily="34" charset="-34"/>
                          <a:cs typeface="BrowalliaUPC" panose="020B0604020202020204" pitchFamily="34" charset="-34"/>
                        </a:rPr>
                        <a:t> &lt; 30% </a:t>
                      </a:r>
                      <a:r>
                        <a:rPr lang="th-TH" altLang="th-TH" sz="1300" dirty="0" smtClean="0">
                          <a:latin typeface="BrowalliaUPC" panose="020B0604020202020204" pitchFamily="34" charset="-34"/>
                          <a:cs typeface="BrowalliaUPC" panose="020B0604020202020204" pitchFamily="34" charset="-34"/>
                        </a:rPr>
                        <a:t> มีระบบประสานการส่งต่อ รพศ. ก่อนคลอด </a:t>
                      </a:r>
                      <a:r>
                        <a:rPr lang="en-US" altLang="th-TH" sz="1300" dirty="0" smtClean="0">
                          <a:latin typeface="BrowalliaUPC" panose="020B0604020202020204" pitchFamily="34" charset="-34"/>
                          <a:cs typeface="BrowalliaUPC" panose="020B0604020202020204" pitchFamily="34" charset="-34"/>
                        </a:rPr>
                        <a:t>PPH </a:t>
                      </a:r>
                      <a:r>
                        <a:rPr lang="th-TH" altLang="th-TH" sz="1300" dirty="0" smtClean="0">
                          <a:latin typeface="BrowalliaUPC" panose="020B0604020202020204" pitchFamily="34" charset="-34"/>
                          <a:cs typeface="BrowalliaUPC" panose="020B0604020202020204" pitchFamily="34" charset="-34"/>
                        </a:rPr>
                        <a:t>จำเป็นให้เลือดประสานส่งต่อ</a:t>
                      </a:r>
                      <a:r>
                        <a:rPr lang="th-TH" altLang="th-TH" sz="1300" baseline="0" dirty="0" smtClean="0">
                          <a:latin typeface="BrowalliaUPC" panose="020B0604020202020204" pitchFamily="34" charset="-34"/>
                          <a:cs typeface="BrowalliaUPC" panose="020B0604020202020204" pitchFamily="34" charset="-34"/>
                        </a:rPr>
                        <a:t> รพศ. เพื่อให้เลือด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th-TH" altLang="th-TH" sz="1300" dirty="0" smtClean="0">
                          <a:latin typeface="BrowalliaUPC" panose="020B0604020202020204" pitchFamily="34" charset="-34"/>
                          <a:cs typeface="BrowalliaUPC" panose="020B0604020202020204" pitchFamily="34" charset="-34"/>
                        </a:rPr>
                        <a:t>-  ปรับแนวทางในราย</a:t>
                      </a:r>
                      <a:r>
                        <a:rPr lang="en-US" altLang="th-TH" sz="1300" dirty="0" smtClean="0">
                          <a:latin typeface="BrowalliaUPC" panose="020B0604020202020204" pitchFamily="34" charset="-34"/>
                          <a:cs typeface="BrowalliaUPC" panose="020B0604020202020204" pitchFamily="34" charset="-34"/>
                        </a:rPr>
                        <a:t>  blood</a:t>
                      </a:r>
                      <a:r>
                        <a:rPr lang="en-US" altLang="th-TH" sz="1300" baseline="0" dirty="0" smtClean="0">
                          <a:latin typeface="BrowalliaUPC" panose="020B0604020202020204" pitchFamily="34" charset="-34"/>
                          <a:cs typeface="BrowalliaUPC" panose="020B0604020202020204" pitchFamily="34" charset="-34"/>
                        </a:rPr>
                        <a:t> loss 500 ml. </a:t>
                      </a:r>
                      <a:r>
                        <a:rPr lang="th-TH" altLang="th-TH" sz="1300" baseline="0" dirty="0" smtClean="0">
                          <a:latin typeface="BrowalliaUPC" panose="020B0604020202020204" pitchFamily="34" charset="-34"/>
                          <a:cs typeface="BrowalliaUPC" panose="020B0604020202020204" pitchFamily="34" charset="-34"/>
                        </a:rPr>
                        <a:t>แจ้งแพทย์เวร ประสาน</a:t>
                      </a:r>
                      <a:r>
                        <a:rPr lang="en-US" altLang="th-TH" sz="1300" baseline="0" dirty="0" smtClean="0">
                          <a:latin typeface="BrowalliaUPC" panose="020B0604020202020204" pitchFamily="34" charset="-34"/>
                          <a:cs typeface="BrowalliaUPC" panose="020B0604020202020204" pitchFamily="34" charset="-34"/>
                        </a:rPr>
                        <a:t>  refer</a:t>
                      </a:r>
                      <a:r>
                        <a:rPr lang="th-TH" altLang="th-TH" sz="1300" baseline="0" dirty="0" smtClean="0">
                          <a:latin typeface="BrowalliaUPC" panose="020B0604020202020204" pitchFamily="34" charset="-34"/>
                          <a:cs typeface="BrowalliaUPC" panose="020B0604020202020204" pitchFamily="34" charset="-34"/>
                        </a:rPr>
                        <a:t>  รพศ.</a:t>
                      </a:r>
                      <a:endParaRPr lang="th-TH" sz="1300" dirty="0"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95250" marR="952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622716887"/>
                  </a:ext>
                </a:extLst>
              </a:tr>
              <a:tr h="1146496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 dirty="0" smtClean="0"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3. สมรรถนะแพทย์/พยาบาล</a:t>
                      </a:r>
                      <a:endParaRPr lang="th-TH" sz="1400" dirty="0"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95250" marR="952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 dirty="0" smtClean="0"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แพทย์/พยาบาลมีความชำนาญในการทำคลอดรก, ล้วงรก</a:t>
                      </a: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 dirty="0" smtClean="0"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และการประเมินการฉีกขาดของช่องทางคลอด</a:t>
                      </a:r>
                      <a:endParaRPr lang="th-TH" sz="1400" dirty="0"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95250" marR="952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 dirty="0" smtClean="0"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- อัตราการตกเลือดจากการมีเศษรกค้าง</a:t>
                      </a: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 dirty="0" smtClean="0"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- อัตราการตกเลือดจากช่องทางคลอดฉีกขาด</a:t>
                      </a:r>
                      <a:endParaRPr lang="th-TH" sz="1400" dirty="0"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95250" marR="952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th-TH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itchFamily="34" charset="-34"/>
                          <a:ea typeface="+mn-ea"/>
                          <a:cs typeface="BrowalliaUPC" pitchFamily="34" charset="-34"/>
                        </a:rPr>
                        <a:t>-</a:t>
                      </a:r>
                      <a:r>
                        <a:rPr kumimoji="0" lang="th-TH" altLang="th-TH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itchFamily="34" charset="-34"/>
                          <a:ea typeface="+mn-ea"/>
                          <a:cs typeface="BrowalliaUPC" pitchFamily="34" charset="-34"/>
                        </a:rPr>
                        <a:t> ฝึกทักษะพยาบาลในการทำ </a:t>
                      </a:r>
                      <a:r>
                        <a:rPr kumimoji="0" lang="en-US" altLang="th-TH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itchFamily="34" charset="-34"/>
                          <a:ea typeface="+mn-ea"/>
                          <a:cs typeface="BrowalliaUPC" pitchFamily="34" charset="-34"/>
                        </a:rPr>
                        <a:t>Control cord traction</a:t>
                      </a:r>
                      <a:r>
                        <a:rPr kumimoji="0" lang="th-TH" altLang="th-TH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itchFamily="34" charset="-34"/>
                          <a:ea typeface="+mn-ea"/>
                          <a:cs typeface="BrowalliaUPC" pitchFamily="34" charset="-34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altLang="th-TH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itchFamily="34" charset="-34"/>
                          <a:ea typeface="+mn-ea"/>
                          <a:cs typeface="BrowalliaUPC" pitchFamily="34" charset="-34"/>
                        </a:rPr>
                        <a:t>- จัดระบบการโทรปรึกษาแพทย์เฉพาะทางกับ รพ.แม่ข่าย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altLang="th-TH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itchFamily="34" charset="-34"/>
                          <a:ea typeface="+mn-ea"/>
                          <a:cs typeface="BrowalliaUPC" pitchFamily="34" charset="-34"/>
                        </a:rPr>
                        <a:t>- ฝึกทักษะการทำ</a:t>
                      </a:r>
                      <a:r>
                        <a:rPr kumimoji="0" lang="en-US" altLang="th-TH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itchFamily="34" charset="-34"/>
                          <a:ea typeface="+mn-ea"/>
                          <a:cs typeface="BrowalliaUPC" pitchFamily="34" charset="-34"/>
                        </a:rPr>
                        <a:t> Balloon  </a:t>
                      </a:r>
                      <a:r>
                        <a:rPr kumimoji="0" lang="en-US" altLang="th-TH" sz="13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itchFamily="34" charset="-34"/>
                          <a:ea typeface="+mn-ea"/>
                          <a:cs typeface="BrowalliaUPC" pitchFamily="34" charset="-34"/>
                        </a:rPr>
                        <a:t>tamponade</a:t>
                      </a:r>
                      <a:r>
                        <a:rPr kumimoji="0" lang="en-US" altLang="th-TH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itchFamily="34" charset="-34"/>
                          <a:ea typeface="+mn-ea"/>
                          <a:cs typeface="BrowalliaUPC" pitchFamily="34" charset="-34"/>
                        </a:rPr>
                        <a:t>  </a:t>
                      </a:r>
                      <a:r>
                        <a:rPr kumimoji="0" lang="th-TH" altLang="th-TH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itchFamily="34" charset="-34"/>
                          <a:ea typeface="+mn-ea"/>
                          <a:cs typeface="BrowalliaUPC" pitchFamily="34" charset="-34"/>
                        </a:rPr>
                        <a:t>(2562)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th-TH" sz="1300" dirty="0" smtClean="0">
                          <a:solidFill>
                            <a:schemeClr val="tx1"/>
                          </a:solidFill>
                          <a:latin typeface="BrowalliaUPC" panose="020B0604020202020204" pitchFamily="34" charset="-34"/>
                          <a:cs typeface="BrowalliaUPC" panose="020B0604020202020204" pitchFamily="34" charset="-34"/>
                        </a:rPr>
                        <a:t>- </a:t>
                      </a:r>
                      <a:r>
                        <a:rPr lang="th-TH" altLang="th-TH" sz="1300" dirty="0" smtClean="0">
                          <a:solidFill>
                            <a:schemeClr val="tx1"/>
                          </a:solidFill>
                          <a:latin typeface="BrowalliaUPC" panose="020B0604020202020204" pitchFamily="34" charset="-34"/>
                          <a:cs typeface="BrowalliaUPC" panose="020B0604020202020204" pitchFamily="34" charset="-34"/>
                        </a:rPr>
                        <a:t>หากแพทย์เจ้าของเวรไม่สามารถประเมิน</a:t>
                      </a:r>
                      <a:r>
                        <a:rPr lang="en-US" altLang="th-TH" sz="1300" dirty="0" smtClean="0">
                          <a:solidFill>
                            <a:schemeClr val="tx1"/>
                          </a:solidFill>
                          <a:latin typeface="BrowalliaUPC" panose="020B0604020202020204" pitchFamily="34" charset="-34"/>
                          <a:cs typeface="BrowalliaUPC" panose="020B0604020202020204" pitchFamily="34" charset="-34"/>
                        </a:rPr>
                        <a:t>  tear</a:t>
                      </a:r>
                      <a:r>
                        <a:rPr lang="th-TH" altLang="th-TH" sz="1300" dirty="0" smtClean="0">
                          <a:solidFill>
                            <a:schemeClr val="tx1"/>
                          </a:solidFill>
                          <a:latin typeface="BrowalliaUPC" panose="020B0604020202020204" pitchFamily="34" charset="-34"/>
                          <a:cs typeface="BrowalliaUPC" panose="020B0604020202020204" pitchFamily="34" charset="-34"/>
                        </a:rPr>
                        <a:t> ได้  ให้ตามแพทย์ชำนาญกว่า</a:t>
                      </a:r>
                      <a:endParaRPr lang="th-TH" altLang="th-TH" sz="1300" dirty="0">
                        <a:solidFill>
                          <a:schemeClr val="tx1"/>
                        </a:solidFill>
                        <a:latin typeface="BrowalliaUPC" panose="020B0604020202020204" pitchFamily="34" charset="-34"/>
                        <a:cs typeface="BrowalliaUPC" panose="020B0604020202020204" pitchFamily="34" charset="-34"/>
                      </a:endParaRPr>
                    </a:p>
                  </a:txBody>
                  <a:tcPr marL="95250" marR="952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4" name="กล่องข้อความ 2"/>
          <p:cNvSpPr txBox="1">
            <a:spLocks noChangeArrowheads="1"/>
          </p:cNvSpPr>
          <p:nvPr/>
        </p:nvSpPr>
        <p:spPr bwMode="auto">
          <a:xfrm>
            <a:off x="7092280" y="195943"/>
            <a:ext cx="168592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th-TH" sz="1400" dirty="0">
                <a:solidFill>
                  <a:srgbClr val="000000"/>
                </a:solidFill>
                <a:effectLst/>
                <a:latin typeface="Calibri"/>
                <a:ea typeface="Calibri"/>
                <a:cs typeface="Angsana New"/>
              </a:rPr>
              <a:t>รพ.โป่งน้ำร้อน  </a:t>
            </a:r>
            <a:r>
              <a:rPr lang="th-TH" sz="1400" dirty="0">
                <a:solidFill>
                  <a:srgbClr val="000000"/>
                </a:solidFill>
                <a:latin typeface="Calibri"/>
                <a:ea typeface="Calibri"/>
                <a:cs typeface="Angsana New"/>
              </a:rPr>
              <a:t>พ</a:t>
            </a:r>
            <a:r>
              <a:rPr lang="th-TH" sz="1400" dirty="0" smtClean="0">
                <a:solidFill>
                  <a:srgbClr val="000000"/>
                </a:solidFill>
                <a:effectLst/>
                <a:latin typeface="Calibri"/>
                <a:ea typeface="Calibri"/>
                <a:cs typeface="Angsana New"/>
              </a:rPr>
              <a:t>.ค.67</a:t>
            </a:r>
            <a:endParaRPr lang="en-US" sz="1100" dirty="0">
              <a:effectLst/>
              <a:latin typeface="Calibri"/>
              <a:ea typeface="Calibri"/>
              <a:cs typeface="Cordia New"/>
            </a:endParaRPr>
          </a:p>
        </p:txBody>
      </p:sp>
      <p:sp>
        <p:nvSpPr>
          <p:cNvPr id="6" name="กล่องข้อความ 2"/>
          <p:cNvSpPr txBox="1">
            <a:spLocks noChangeArrowheads="1"/>
          </p:cNvSpPr>
          <p:nvPr/>
        </p:nvSpPr>
        <p:spPr bwMode="auto">
          <a:xfrm>
            <a:off x="8244408" y="6384751"/>
            <a:ext cx="58876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th-TH" sz="1400" dirty="0" smtClean="0">
                <a:solidFill>
                  <a:srgbClr val="000000"/>
                </a:solidFill>
                <a:effectLst/>
                <a:latin typeface="Calibri"/>
                <a:ea typeface="Calibri"/>
                <a:cs typeface="Angsana New"/>
              </a:rPr>
              <a:t>6</a:t>
            </a:r>
            <a:endParaRPr lang="en-US" sz="1100" dirty="0">
              <a:effectLst/>
              <a:latin typeface="Calibri"/>
              <a:ea typeface="Calibri"/>
              <a:cs typeface="Cordia New"/>
            </a:endParaRPr>
          </a:p>
        </p:txBody>
      </p:sp>
    </p:spTree>
    <p:extLst>
      <p:ext uri="{BB962C8B-B14F-4D97-AF65-F5344CB8AC3E}">
        <p14:creationId xmlns:p14="http://schemas.microsoft.com/office/powerpoint/2010/main" val="20934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83568" y="509143"/>
            <a:ext cx="7886700" cy="471585"/>
          </a:xfrm>
        </p:spPr>
        <p:txBody>
          <a:bodyPr>
            <a:normAutofit fontScale="90000"/>
          </a:bodyPr>
          <a:lstStyle/>
          <a:p>
            <a:pPr lvl="0" algn="ctr" eaLnBrk="0" hangingPunct="0">
              <a:lnSpc>
                <a:spcPct val="100000"/>
              </a:lnSpc>
              <a:spcBef>
                <a:spcPts val="0"/>
              </a:spcBef>
            </a:pPr>
            <a:r>
              <a:rPr lang="th-TH" altLang="en-US" sz="3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ผลลัพธ์และการพัฒนาที่ผ่านมา (</a:t>
            </a:r>
            <a:r>
              <a:rPr lang="en-US" altLang="en-US" sz="3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Performance &amp; Interventions</a:t>
            </a:r>
            <a:r>
              <a:rPr lang="th-TH" altLang="en-US" sz="3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)</a:t>
            </a:r>
            <a:endParaRPr lang="th-TH" dirty="0"/>
          </a:p>
        </p:txBody>
      </p:sp>
      <p:graphicFrame>
        <p:nvGraphicFramePr>
          <p:cNvPr id="9" name="ตาราง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2808466"/>
              </p:ext>
            </p:extLst>
          </p:nvPr>
        </p:nvGraphicFramePr>
        <p:xfrm>
          <a:off x="467544" y="1484784"/>
          <a:ext cx="8365629" cy="4028267"/>
        </p:xfrm>
        <a:graphic>
          <a:graphicData uri="http://schemas.openxmlformats.org/drawingml/2006/table">
            <a:tbl>
              <a:tblPr firstRow="1" bandRow="1"/>
              <a:tblGrid>
                <a:gridCol w="324587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6322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4951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5146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8261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720080"/>
                <a:gridCol w="660773"/>
              </a:tblGrid>
              <a:tr h="572091"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>
                          <a:latin typeface="Browallia New" pitchFamily="34" charset="-34"/>
                          <a:cs typeface="Browallia New" pitchFamily="34" charset="-34"/>
                        </a:rPr>
                        <a:t>ตัวชี้วัด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Browallia New" pitchFamily="34" charset="-34"/>
                          <a:cs typeface="Browallia New" pitchFamily="34" charset="-34"/>
                        </a:rPr>
                        <a:t>เป้า</a:t>
                      </a:r>
                    </a:p>
                    <a:p>
                      <a:pPr algn="ctr"/>
                      <a:r>
                        <a:rPr lang="th-TH" sz="1800" b="1" dirty="0" smtClean="0">
                          <a:latin typeface="Browallia New" pitchFamily="34" charset="-34"/>
                          <a:cs typeface="Browallia New" pitchFamily="34" charset="-34"/>
                        </a:rPr>
                        <a:t>หมาย</a:t>
                      </a:r>
                      <a:endParaRPr lang="th-TH" sz="1800" b="1" dirty="0"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latin typeface="Browallia New" pitchFamily="34" charset="-34"/>
                          <a:cs typeface="Browallia New" pitchFamily="34" charset="-34"/>
                        </a:rPr>
                        <a:t>2562</a:t>
                      </a:r>
                      <a:endParaRPr lang="th-TH" b="1" dirty="0"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latin typeface="Browallia New" pitchFamily="34" charset="-34"/>
                          <a:cs typeface="Browallia New" pitchFamily="34" charset="-34"/>
                        </a:rPr>
                        <a:t>2563</a:t>
                      </a:r>
                      <a:endParaRPr lang="th-TH" b="1" dirty="0"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latin typeface="Browallia New" pitchFamily="34" charset="-34"/>
                          <a:cs typeface="Browallia New" pitchFamily="34" charset="-34"/>
                        </a:rPr>
                        <a:t>2564</a:t>
                      </a:r>
                      <a:endParaRPr lang="th-TH" b="1" dirty="0"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latin typeface="Browallia New" pitchFamily="34" charset="-34"/>
                          <a:cs typeface="Browallia New" pitchFamily="34" charset="-34"/>
                        </a:rPr>
                        <a:t>2565</a:t>
                      </a:r>
                      <a:endParaRPr lang="th-TH" b="1" dirty="0"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latin typeface="Browallia New" pitchFamily="34" charset="-34"/>
                          <a:cs typeface="Browallia New" pitchFamily="34" charset="-34"/>
                        </a:rPr>
                        <a:t>2566</a:t>
                      </a:r>
                      <a:endParaRPr lang="th-TH" b="1" dirty="0"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latin typeface="Browallia New" pitchFamily="34" charset="-34"/>
                          <a:cs typeface="Browallia New" pitchFamily="34" charset="-34"/>
                        </a:rPr>
                        <a:t>2567</a:t>
                      </a:r>
                      <a:endParaRPr lang="th-TH" b="1" dirty="0"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12049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 smtClean="0"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1. อัตรามารดาตกเลือดหลังคลอด</a:t>
                      </a:r>
                      <a:endParaRPr lang="th-TH" sz="1800" dirty="0"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0" i="0" u="sng" strike="noStrike" dirty="0" smtClean="0">
                          <a:solidFill>
                            <a:srgbClr val="00000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&lt;</a:t>
                      </a:r>
                      <a:r>
                        <a:rPr lang="th-TH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 4</a:t>
                      </a:r>
                      <a:endParaRPr lang="th-TH" sz="1800" dirty="0"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 smtClean="0"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0.43</a:t>
                      </a:r>
                      <a:endParaRPr lang="th-TH" sz="1800" dirty="0"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 smtClean="0"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0.93</a:t>
                      </a:r>
                      <a:endParaRPr lang="th-TH" sz="1800" dirty="0"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 smtClean="0"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0</a:t>
                      </a:r>
                      <a:endParaRPr lang="th-TH" sz="1800" dirty="0"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 smtClean="0"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0.31</a:t>
                      </a:r>
                      <a:endParaRPr lang="th-TH" sz="1800" dirty="0"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 smtClean="0"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0.39</a:t>
                      </a:r>
                      <a:endParaRPr lang="th-TH" sz="1800" dirty="0"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95250" marR="95250" marT="47625" marB="4762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 smtClean="0"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0.89</a:t>
                      </a:r>
                      <a:endParaRPr lang="th-TH" sz="1800" dirty="0"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95250" marR="95250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78051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2. </a:t>
                      </a:r>
                      <a:r>
                        <a:rPr lang="th-TH" sz="1800" baseline="0" dirty="0" smtClean="0"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อัตรามารดาตกเลือดหลังคลอดร่วมกับมีภาวะ</a:t>
                      </a:r>
                      <a:r>
                        <a:rPr lang="en-US" sz="1800" baseline="0" dirty="0" smtClean="0"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 Shock</a:t>
                      </a:r>
                      <a:endParaRPr lang="en-US" sz="1800" dirty="0"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 0</a:t>
                      </a:r>
                      <a:endParaRPr lang="th-TH" sz="1800" dirty="0"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 smtClean="0">
                          <a:solidFill>
                            <a:schemeClr val="tx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0.43</a:t>
                      </a:r>
                      <a:endParaRPr lang="th-TH" sz="1800" dirty="0">
                        <a:solidFill>
                          <a:schemeClr val="tx1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 smtClean="0">
                          <a:solidFill>
                            <a:schemeClr val="tx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0</a:t>
                      </a:r>
                      <a:endParaRPr lang="th-TH" sz="1800" dirty="0">
                        <a:solidFill>
                          <a:schemeClr val="tx1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 smtClean="0">
                          <a:solidFill>
                            <a:schemeClr val="tx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0</a:t>
                      </a:r>
                      <a:endParaRPr lang="th-TH" sz="1800" dirty="0">
                        <a:solidFill>
                          <a:schemeClr val="tx1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 smtClean="0">
                          <a:solidFill>
                            <a:schemeClr val="tx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0.31</a:t>
                      </a:r>
                      <a:endParaRPr lang="th-TH" sz="1800" dirty="0">
                        <a:solidFill>
                          <a:schemeClr val="tx1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 smtClean="0">
                          <a:solidFill>
                            <a:schemeClr val="tx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0.39</a:t>
                      </a:r>
                      <a:endParaRPr lang="th-TH" sz="1800" dirty="0">
                        <a:solidFill>
                          <a:schemeClr val="tx1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95250" marR="95250" marT="47625" marB="4762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 smtClean="0">
                          <a:solidFill>
                            <a:schemeClr val="tx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0.89</a:t>
                      </a:r>
                      <a:endParaRPr lang="th-TH" sz="1800" dirty="0">
                        <a:solidFill>
                          <a:schemeClr val="tx1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95250" marR="95250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78051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3. </a:t>
                      </a:r>
                      <a:r>
                        <a:rPr lang="th-TH" sz="1800" dirty="0" smtClean="0"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อัตรามารดาได้รับการประเมิน</a:t>
                      </a:r>
                      <a:r>
                        <a:rPr lang="en-US" sz="1800" baseline="0" dirty="0" smtClean="0"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 Uterine </a:t>
                      </a:r>
                      <a:r>
                        <a:rPr lang="en-US" sz="1800" baseline="0" dirty="0" err="1" smtClean="0"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atony</a:t>
                      </a:r>
                      <a:r>
                        <a:rPr lang="en-US" sz="1800" baseline="0" dirty="0" smtClean="0"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, blood loss, V/S</a:t>
                      </a:r>
                      <a:r>
                        <a:rPr lang="th-TH" sz="1800" baseline="0" dirty="0" smtClean="0"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 ครบตามแนวทาง</a:t>
                      </a:r>
                      <a:endParaRPr lang="en-US" sz="1800" dirty="0"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 smtClean="0"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100</a:t>
                      </a:r>
                      <a:endParaRPr lang="th-TH" sz="1800" dirty="0"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 smtClean="0">
                          <a:solidFill>
                            <a:schemeClr val="tx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100</a:t>
                      </a:r>
                      <a:endParaRPr lang="th-TH" sz="1800" dirty="0">
                        <a:solidFill>
                          <a:schemeClr val="tx1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 smtClean="0">
                          <a:solidFill>
                            <a:schemeClr val="tx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100</a:t>
                      </a:r>
                      <a:endParaRPr lang="th-TH" sz="1800" dirty="0">
                        <a:solidFill>
                          <a:schemeClr val="tx1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 smtClean="0">
                          <a:solidFill>
                            <a:schemeClr val="tx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100</a:t>
                      </a:r>
                      <a:endParaRPr lang="th-TH" sz="1800" dirty="0">
                        <a:solidFill>
                          <a:schemeClr val="tx1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 smtClean="0">
                          <a:solidFill>
                            <a:schemeClr val="tx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100</a:t>
                      </a:r>
                      <a:endParaRPr lang="th-TH" sz="1800" dirty="0">
                        <a:solidFill>
                          <a:schemeClr val="tx1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 smtClean="0">
                          <a:solidFill>
                            <a:schemeClr val="tx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100</a:t>
                      </a:r>
                      <a:endParaRPr lang="th-TH" sz="1800" dirty="0">
                        <a:solidFill>
                          <a:schemeClr val="tx1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95250" marR="95250" marT="47625" marB="4762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 smtClean="0">
                          <a:solidFill>
                            <a:schemeClr val="tx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100</a:t>
                      </a:r>
                      <a:endParaRPr lang="th-TH" sz="1800" dirty="0">
                        <a:solidFill>
                          <a:schemeClr val="tx1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95250" marR="95250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40412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 smtClean="0"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4. อัตรามารดาตกเลือดจากรกค้าง</a:t>
                      </a:r>
                      <a:endParaRPr lang="en-US" sz="1800" dirty="0"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sng" dirty="0" smtClean="0"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&lt;</a:t>
                      </a:r>
                      <a:r>
                        <a:rPr lang="en-US" sz="1800" dirty="0" smtClean="0"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 4</a:t>
                      </a:r>
                      <a:endParaRPr lang="th-TH" sz="1800" dirty="0"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 smtClean="0">
                          <a:solidFill>
                            <a:schemeClr val="tx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0.43</a:t>
                      </a:r>
                      <a:endParaRPr lang="th-TH" sz="1800" dirty="0">
                        <a:solidFill>
                          <a:schemeClr val="tx1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 smtClean="0">
                          <a:solidFill>
                            <a:schemeClr val="tx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0.93</a:t>
                      </a:r>
                      <a:endParaRPr lang="th-TH" sz="1800" dirty="0">
                        <a:solidFill>
                          <a:schemeClr val="tx1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 smtClean="0">
                          <a:solidFill>
                            <a:schemeClr val="tx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0</a:t>
                      </a:r>
                      <a:endParaRPr lang="th-TH" sz="1800" dirty="0">
                        <a:solidFill>
                          <a:schemeClr val="tx1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 smtClean="0">
                          <a:solidFill>
                            <a:schemeClr val="tx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0</a:t>
                      </a:r>
                      <a:endParaRPr lang="th-TH" sz="1800" dirty="0">
                        <a:solidFill>
                          <a:schemeClr val="tx1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 smtClean="0">
                          <a:solidFill>
                            <a:schemeClr val="tx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0.39</a:t>
                      </a:r>
                      <a:endParaRPr lang="th-TH" sz="1800" dirty="0">
                        <a:solidFill>
                          <a:schemeClr val="tx1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95250" marR="95250" marT="47625" marB="4762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 smtClean="0">
                          <a:solidFill>
                            <a:schemeClr val="tx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0.8</a:t>
                      </a:r>
                      <a:endParaRPr lang="th-TH" sz="1800" dirty="0">
                        <a:solidFill>
                          <a:schemeClr val="tx1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95250" marR="95250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 smtClean="0"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5. อัตรามารดาตกเลือดจาก</a:t>
                      </a:r>
                      <a:r>
                        <a:rPr lang="en-US" sz="1800" baseline="0" dirty="0" smtClean="0"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 Uterine </a:t>
                      </a:r>
                      <a:r>
                        <a:rPr lang="en-US" sz="1800" baseline="0" dirty="0" err="1" smtClean="0"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atony</a:t>
                      </a:r>
                      <a:endParaRPr lang="en-US" sz="1800" dirty="0"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sng" dirty="0" smtClean="0"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&lt;</a:t>
                      </a:r>
                      <a:r>
                        <a:rPr lang="en-US" sz="1800" baseline="0" dirty="0" smtClean="0"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 4</a:t>
                      </a:r>
                      <a:endParaRPr lang="th-TH" sz="1800" dirty="0"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 smtClean="0">
                          <a:solidFill>
                            <a:schemeClr val="tx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0</a:t>
                      </a:r>
                      <a:endParaRPr lang="th-TH" sz="1800" dirty="0">
                        <a:solidFill>
                          <a:schemeClr val="tx1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0</a:t>
                      </a:r>
                      <a:endParaRPr lang="th-TH" sz="1800" dirty="0">
                        <a:solidFill>
                          <a:schemeClr val="tx1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 smtClean="0">
                          <a:solidFill>
                            <a:schemeClr val="tx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0</a:t>
                      </a:r>
                      <a:endParaRPr lang="th-TH" sz="1800" dirty="0">
                        <a:solidFill>
                          <a:schemeClr val="tx1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 smtClean="0">
                          <a:solidFill>
                            <a:schemeClr val="tx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0</a:t>
                      </a:r>
                      <a:endParaRPr lang="th-TH" sz="1800" dirty="0">
                        <a:solidFill>
                          <a:schemeClr val="tx1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 smtClean="0">
                          <a:solidFill>
                            <a:schemeClr val="tx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0</a:t>
                      </a:r>
                      <a:endParaRPr lang="th-TH" sz="1800" dirty="0">
                        <a:solidFill>
                          <a:schemeClr val="tx1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95250" marR="95250" marT="47625" marB="4762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 smtClean="0">
                          <a:solidFill>
                            <a:schemeClr val="tx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0</a:t>
                      </a:r>
                      <a:endParaRPr lang="th-TH" sz="1800" dirty="0">
                        <a:solidFill>
                          <a:schemeClr val="tx1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95250" marR="95250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6. </a:t>
                      </a:r>
                      <a:r>
                        <a:rPr lang="th-TH" sz="1800" dirty="0" smtClean="0"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อัตรามารดาตกเลือดจากช่องทางคลอดฉีกขาด</a:t>
                      </a:r>
                      <a:endParaRPr lang="en-US" sz="1800" dirty="0"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sng" dirty="0" smtClean="0"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&lt;</a:t>
                      </a:r>
                      <a:r>
                        <a:rPr lang="en-US" sz="1800" baseline="0" dirty="0" smtClean="0"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 4</a:t>
                      </a:r>
                      <a:endParaRPr lang="th-TH" sz="1800" dirty="0"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 smtClean="0">
                          <a:solidFill>
                            <a:schemeClr val="tx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0</a:t>
                      </a:r>
                      <a:endParaRPr lang="th-TH" sz="1800" dirty="0">
                        <a:solidFill>
                          <a:schemeClr val="tx1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0</a:t>
                      </a:r>
                      <a:endParaRPr lang="th-TH" sz="1800" dirty="0">
                        <a:solidFill>
                          <a:schemeClr val="tx1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0</a:t>
                      </a:r>
                      <a:endParaRPr lang="th-TH" sz="1800" dirty="0">
                        <a:solidFill>
                          <a:schemeClr val="tx1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0.31</a:t>
                      </a:r>
                      <a:endParaRPr lang="th-TH" sz="1800" dirty="0">
                        <a:solidFill>
                          <a:schemeClr val="tx1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 smtClean="0">
                          <a:solidFill>
                            <a:schemeClr val="tx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0</a:t>
                      </a:r>
                      <a:endParaRPr lang="th-TH" sz="1800" dirty="0">
                        <a:solidFill>
                          <a:schemeClr val="tx1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95250" marR="95250" marT="47625" marB="4762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 smtClean="0">
                          <a:solidFill>
                            <a:schemeClr val="tx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0</a:t>
                      </a:r>
                      <a:endParaRPr lang="th-TH" sz="1800" dirty="0">
                        <a:solidFill>
                          <a:schemeClr val="tx1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95250" marR="95250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</a:tbl>
          </a:graphicData>
        </a:graphic>
      </p:graphicFrame>
      <p:sp>
        <p:nvSpPr>
          <p:cNvPr id="4" name="กล่องข้อความ 2"/>
          <p:cNvSpPr txBox="1">
            <a:spLocks noChangeArrowheads="1"/>
          </p:cNvSpPr>
          <p:nvPr/>
        </p:nvSpPr>
        <p:spPr bwMode="auto">
          <a:xfrm>
            <a:off x="7092280" y="195943"/>
            <a:ext cx="168592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th-TH" sz="1400" dirty="0">
                <a:solidFill>
                  <a:srgbClr val="000000"/>
                </a:solidFill>
                <a:effectLst/>
                <a:latin typeface="Calibri"/>
                <a:ea typeface="Calibri"/>
                <a:cs typeface="Angsana New"/>
              </a:rPr>
              <a:t>รพ.โป่งน้ำร้อน  </a:t>
            </a:r>
            <a:r>
              <a:rPr lang="th-TH" sz="1400" dirty="0" smtClean="0">
                <a:solidFill>
                  <a:srgbClr val="000000"/>
                </a:solidFill>
                <a:effectLst/>
                <a:latin typeface="Calibri"/>
                <a:ea typeface="Calibri"/>
                <a:cs typeface="Angsana New"/>
              </a:rPr>
              <a:t>พ.ค.67</a:t>
            </a:r>
            <a:endParaRPr lang="en-US" sz="1100" dirty="0">
              <a:effectLst/>
              <a:latin typeface="Calibri"/>
              <a:ea typeface="Calibri"/>
              <a:cs typeface="Cordia New"/>
            </a:endParaRPr>
          </a:p>
        </p:txBody>
      </p:sp>
      <p:sp>
        <p:nvSpPr>
          <p:cNvPr id="5" name="กล่องข้อความ 2"/>
          <p:cNvSpPr txBox="1">
            <a:spLocks noChangeArrowheads="1"/>
          </p:cNvSpPr>
          <p:nvPr/>
        </p:nvSpPr>
        <p:spPr bwMode="auto">
          <a:xfrm>
            <a:off x="8244408" y="6237312"/>
            <a:ext cx="58876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th-TH" sz="1400" dirty="0">
                <a:solidFill>
                  <a:srgbClr val="000000"/>
                </a:solidFill>
                <a:latin typeface="Calibri"/>
                <a:ea typeface="Calibri"/>
                <a:cs typeface="Angsana New"/>
              </a:rPr>
              <a:t>7</a:t>
            </a:r>
            <a:endParaRPr lang="en-US" sz="1100" dirty="0">
              <a:effectLst/>
              <a:latin typeface="Calibri"/>
              <a:ea typeface="Calibri"/>
              <a:cs typeface="Cordia New"/>
            </a:endParaRPr>
          </a:p>
        </p:txBody>
      </p:sp>
    </p:spTree>
    <p:extLst>
      <p:ext uri="{BB962C8B-B14F-4D97-AF65-F5344CB8AC3E}">
        <p14:creationId xmlns:p14="http://schemas.microsoft.com/office/powerpoint/2010/main" val="1325300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39552" y="322201"/>
            <a:ext cx="8208912" cy="543594"/>
          </a:xfrm>
        </p:spPr>
        <p:txBody>
          <a:bodyPr>
            <a:normAutofit/>
          </a:bodyPr>
          <a:lstStyle/>
          <a:p>
            <a:pPr algn="ctr"/>
            <a:r>
              <a:rPr lang="th-TH" altLang="en-US" sz="28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ผลลัพธ์และการพัฒนาที่ผ่านมา (</a:t>
            </a:r>
            <a:r>
              <a:rPr lang="en-US" altLang="en-US" sz="28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Performance &amp; Interventions</a:t>
            </a:r>
            <a:r>
              <a:rPr lang="th-TH" altLang="en-US" sz="28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)</a:t>
            </a:r>
            <a:endParaRPr lang="th-TH" sz="4000" dirty="0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683568" y="764704"/>
            <a:ext cx="7848872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วิเคราะห์ </a:t>
            </a:r>
            <a:r>
              <a:rPr lang="th-TH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อัตราการเกิด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PPH</a:t>
            </a:r>
            <a:r>
              <a:rPr lang="th-TH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  ด้วย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Control Chart ±2 SD</a:t>
            </a:r>
            <a:endParaRPr lang="th-TH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graphicFrame>
        <p:nvGraphicFramePr>
          <p:cNvPr id="10" name="แผนภูมิ 9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w15="http://schemas.microsoft.com/office/word/2012/wordml" xmlns="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aink="http://schemas.microsoft.com/office/drawing/2016/ink" xmlns:am3d="http://schemas.microsoft.com/office/drawing/2017/model3d" xmlns:o="urn:schemas-microsoft-com:office:office" xmlns:v="urn:schemas-microsoft-com:vml" xmlns:w10="urn:schemas-microsoft-com:office:word" xmlns:w="http://schemas.openxmlformats.org/wordprocessingml/2006/main" xmlns:w16cid="http://schemas.microsoft.com/office/word/2016/wordml/cid" xmlns:w16se="http://schemas.microsoft.com/office/word/2015/wordml/symex" xmlns:a16="http://schemas.microsoft.com/office/drawing/2014/main" xmlns:arto="http://schemas.microsoft.com/office/word/2006/arto" xmlns:lc="http://schemas.openxmlformats.org/drawingml/2006/lockedCanvas" id="{FBDBB9C3-D7DD-448B-BB4F-A340A8F31CC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65094176"/>
              </p:ext>
            </p:extLst>
          </p:nvPr>
        </p:nvGraphicFramePr>
        <p:xfrm>
          <a:off x="827584" y="1412776"/>
          <a:ext cx="7488832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กล่องข้อความ 2"/>
          <p:cNvSpPr txBox="1">
            <a:spLocks noChangeArrowheads="1"/>
          </p:cNvSpPr>
          <p:nvPr/>
        </p:nvSpPr>
        <p:spPr bwMode="auto">
          <a:xfrm>
            <a:off x="7092280" y="195943"/>
            <a:ext cx="168592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th-TH" sz="1400" dirty="0">
                <a:solidFill>
                  <a:srgbClr val="000000"/>
                </a:solidFill>
                <a:effectLst/>
                <a:latin typeface="Calibri"/>
                <a:ea typeface="Calibri"/>
                <a:cs typeface="Angsana New"/>
              </a:rPr>
              <a:t>รพ.โป่งน้ำร้อน  </a:t>
            </a:r>
            <a:r>
              <a:rPr lang="th-TH" sz="1400" dirty="0" smtClean="0">
                <a:solidFill>
                  <a:srgbClr val="000000"/>
                </a:solidFill>
                <a:effectLst/>
                <a:latin typeface="Calibri"/>
                <a:ea typeface="Calibri"/>
                <a:cs typeface="Angsana New"/>
              </a:rPr>
              <a:t>พ.ค.67</a:t>
            </a:r>
            <a:endParaRPr lang="en-US" sz="1100" dirty="0">
              <a:effectLst/>
              <a:latin typeface="Calibri"/>
              <a:ea typeface="Calibri"/>
              <a:cs typeface="Cordia New"/>
            </a:endParaRPr>
          </a:p>
        </p:txBody>
      </p:sp>
      <p:sp>
        <p:nvSpPr>
          <p:cNvPr id="13" name="กล่องข้อความ 2"/>
          <p:cNvSpPr txBox="1">
            <a:spLocks noChangeArrowheads="1"/>
          </p:cNvSpPr>
          <p:nvPr/>
        </p:nvSpPr>
        <p:spPr bwMode="auto">
          <a:xfrm>
            <a:off x="8244408" y="6237312"/>
            <a:ext cx="58876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th-TH" sz="1400" dirty="0" smtClean="0">
                <a:solidFill>
                  <a:srgbClr val="000000"/>
                </a:solidFill>
                <a:latin typeface="Calibri"/>
                <a:ea typeface="Calibri"/>
                <a:cs typeface="Angsana New"/>
              </a:rPr>
              <a:t>8</a:t>
            </a:r>
            <a:endParaRPr lang="en-US" sz="1100" dirty="0">
              <a:effectLst/>
              <a:latin typeface="Calibri"/>
              <a:ea typeface="Calibri"/>
              <a:cs typeface="Cordia New"/>
            </a:endParaRPr>
          </a:p>
        </p:txBody>
      </p:sp>
    </p:spTree>
    <p:extLst>
      <p:ext uri="{BB962C8B-B14F-4D97-AF65-F5344CB8AC3E}">
        <p14:creationId xmlns:p14="http://schemas.microsoft.com/office/powerpoint/2010/main" val="2683985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7886700" cy="792088"/>
          </a:xfrm>
        </p:spPr>
        <p:txBody>
          <a:bodyPr>
            <a:normAutofit/>
          </a:bodyPr>
          <a:lstStyle/>
          <a:p>
            <a:pPr lvl="0" algn="ctr" eaLnBrk="0" hangingPunct="0">
              <a:lnSpc>
                <a:spcPct val="100000"/>
              </a:lnSpc>
              <a:spcBef>
                <a:spcPts val="0"/>
              </a:spcBef>
            </a:pPr>
            <a:r>
              <a:rPr lang="th-TH" altLang="en-US" sz="3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ผลลัพธ์และการพัฒนาที่ผ่านมา (</a:t>
            </a:r>
            <a:r>
              <a:rPr lang="en-US" altLang="en-US" sz="3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Performance &amp; Interventions</a:t>
            </a:r>
            <a:r>
              <a:rPr lang="th-TH" altLang="en-US" sz="3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)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264221" y="883047"/>
            <a:ext cx="8712968" cy="576064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1400" b="1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วิเคราะห์</a:t>
            </a:r>
            <a:endParaRPr lang="th-TH" sz="1400" dirty="0" smtClean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    </a:t>
            </a:r>
            <a:r>
              <a:rPr lang="th-TH" sz="1400" dirty="0" err="1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ไตร</a:t>
            </a:r>
            <a:r>
              <a:rPr lang="th-TH" sz="1400" dirty="0" err="1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มาส</a:t>
            </a:r>
            <a:r>
              <a:rPr lang="th-TH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ที่  4  ปี  2562  และ</a:t>
            </a:r>
            <a:r>
              <a:rPr lang="th-TH" sz="1400" dirty="0" err="1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ไตรมาส</a:t>
            </a:r>
            <a:r>
              <a:rPr lang="th-TH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ที่  1  ปี  2563  พบตกเลือด 2 ราย เป็นกลุ่มเสี่ยงสูง  ครรภ์ที่ 4  </a:t>
            </a:r>
            <a:r>
              <a:rPr lang="en-US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chronic  HT</a:t>
            </a:r>
            <a:r>
              <a:rPr lang="th-TH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รกติดแน่นมาก  ต้อง</a:t>
            </a:r>
            <a:r>
              <a:rPr lang="en-US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 Refer</a:t>
            </a:r>
            <a:r>
              <a:rPr lang="th-TH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 </a:t>
            </a:r>
            <a:r>
              <a:rPr lang="th-TH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ไป </a:t>
            </a:r>
            <a:r>
              <a:rPr lang="th-TH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รพศ. เพื่อล้วงรก, </a:t>
            </a:r>
            <a:r>
              <a:rPr lang="th-TH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   อีก </a:t>
            </a:r>
            <a:r>
              <a:rPr lang="th-TH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1 ราย รกค้างจากรกเกาะเยื่อหุ้มรก ต้องใช้เวลาล้วงรกนาน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    </a:t>
            </a:r>
            <a:r>
              <a:rPr lang="th-TH" sz="1400" b="1" u="sng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ปัญหา</a:t>
            </a:r>
            <a:r>
              <a:rPr lang="th-TH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	    แพทย์ทักษะน้อย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    </a:t>
            </a:r>
            <a:r>
              <a:rPr lang="th-TH" sz="1400" b="1" u="sng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ปรับแนวทาง</a:t>
            </a:r>
            <a:r>
              <a:rPr lang="th-TH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  - ส่งแพทย์และพยาบาลไปอบรมเพิ่มทักษะการทำคลอด,  การ</a:t>
            </a:r>
            <a:r>
              <a:rPr lang="en-US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Stop bleed, </a:t>
            </a:r>
            <a:r>
              <a:rPr lang="th-TH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การทำ</a:t>
            </a:r>
            <a:r>
              <a:rPr lang="en-US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 Balloon </a:t>
            </a:r>
            <a:r>
              <a:rPr lang="en-US" sz="1400" dirty="0" err="1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Tamponade</a:t>
            </a:r>
            <a:endParaRPr lang="en-US" sz="1400" dirty="0" smtClean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    </a:t>
            </a:r>
            <a:r>
              <a:rPr lang="th-TH" sz="1400" b="1" u="sng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ผลลัพธ์</a:t>
            </a:r>
            <a:r>
              <a:rPr lang="th-TH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	    ไม่พบอัตราตกเลือดหลังคลอด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    </a:t>
            </a:r>
            <a:r>
              <a:rPr lang="th-TH" sz="1400" dirty="0" err="1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ไตรมาส</a:t>
            </a:r>
            <a:r>
              <a:rPr lang="th-TH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ที่  1, 3  ปี 2563  พบตกเลือด 2 ราย เป็นมารดาครรภ์เสี่ยงสูง  - สาเหตุมารดารกติดแน่นและใช้เวลาในการล้วงรกนาน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    </a:t>
            </a:r>
            <a:r>
              <a:rPr lang="th-TH" sz="1400" b="1" u="sng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ปรับแนวทาง</a:t>
            </a:r>
            <a:r>
              <a:rPr lang="th-TH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   -  </a:t>
            </a:r>
            <a:r>
              <a:rPr lang="th-TH" altLang="th-TH" sz="14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จัดทำแนวทางประเมินมารดาเสี่ยงต่อรกติดแน่น รายงานแพทย์เมื่อรับใหม่ และตามแพทย์เมื่อทารกคลอด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altLang="th-TH" sz="14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     </a:t>
            </a:r>
            <a:r>
              <a:rPr lang="th-TH" altLang="th-TH" sz="1400" b="1" u="sng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ผลลัพธ์</a:t>
            </a:r>
            <a:r>
              <a:rPr lang="th-TH" altLang="th-TH" sz="14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           ไม่พบอัตราตกเลือดใน</a:t>
            </a:r>
            <a:r>
              <a:rPr lang="th-TH" altLang="th-TH" sz="1400" dirty="0" err="1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ไตรมาส</a:t>
            </a:r>
            <a:r>
              <a:rPr lang="th-TH" altLang="th-TH" sz="14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ที่  4  ปี  2563  และในปี  2564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altLang="th-TH" sz="14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     </a:t>
            </a:r>
            <a:r>
              <a:rPr lang="th-TH" altLang="th-TH" sz="1400" dirty="0" err="1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ไตรมาส</a:t>
            </a:r>
            <a:r>
              <a:rPr lang="th-TH" altLang="th-TH" sz="14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ที่ 4  ปี 2565  พบตกเลือด 1 ราย  เป็นมารดา</a:t>
            </a:r>
            <a:r>
              <a:rPr lang="en-US" altLang="th-TH" sz="14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  G1P0  </a:t>
            </a:r>
            <a:r>
              <a:rPr lang="th-TH" altLang="th-TH" sz="14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มีภาวะ</a:t>
            </a:r>
            <a:r>
              <a:rPr lang="en-US" altLang="th-TH" sz="14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  Prolong  2</a:t>
            </a:r>
            <a:r>
              <a:rPr lang="en-US" altLang="th-TH" sz="1400" baseline="300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nd</a:t>
            </a:r>
            <a:r>
              <a:rPr lang="en-US" altLang="th-TH" sz="14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  stage  of  </a:t>
            </a:r>
            <a:r>
              <a:rPr lang="en-US" altLang="th-TH" sz="1400" dirty="0" err="1" smtClean="0">
                <a:latin typeface="BrowalliaUPC" panose="020B0604020202020204" pitchFamily="34" charset="-34"/>
                <a:cs typeface="BrowalliaUPC" panose="020B0604020202020204" pitchFamily="34" charset="-34"/>
              </a:rPr>
              <a:t>labour</a:t>
            </a:r>
            <a:r>
              <a:rPr lang="en-US" altLang="th-TH" sz="14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,  </a:t>
            </a:r>
            <a:r>
              <a:rPr lang="th-TH" altLang="th-TH" sz="14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ทารกคลอดน้ำหนัก 3,700 กรัม  </a:t>
            </a:r>
            <a:r>
              <a:rPr lang="th-TH" altLang="th-TH" sz="14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มารดา  </a:t>
            </a:r>
            <a:r>
              <a:rPr lang="en-US" altLang="th-TH" sz="14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Laceration of cervix, TBL 1,500 ml.</a:t>
            </a:r>
            <a:r>
              <a:rPr lang="th-TH" altLang="th-TH" sz="14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 ประสาน </a:t>
            </a:r>
            <a:r>
              <a:rPr lang="en-US" altLang="th-TH" sz="14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refer</a:t>
            </a:r>
            <a:r>
              <a:rPr lang="th-TH" altLang="th-TH" sz="14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 รพศ.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    </a:t>
            </a:r>
            <a:r>
              <a:rPr lang="th-TH" sz="1400" b="1" u="sng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ปัญหา</a:t>
            </a:r>
            <a:r>
              <a:rPr lang="th-TH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	  ประเมินน้ำหนักทารกในครรภ์ผิดพลาด</a:t>
            </a:r>
            <a:r>
              <a:rPr lang="en-US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, Prolong  2</a:t>
            </a:r>
            <a:r>
              <a:rPr lang="en-US" sz="1400" baseline="300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nd</a:t>
            </a:r>
            <a:r>
              <a:rPr lang="en-US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 stage  of  </a:t>
            </a:r>
            <a:r>
              <a:rPr lang="en-US" sz="1400" dirty="0" err="1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labour</a:t>
            </a:r>
            <a:r>
              <a:rPr lang="en-US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, Laceration  of  cervix , </a:t>
            </a:r>
            <a:r>
              <a:rPr lang="th-TH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ประเมิน</a:t>
            </a:r>
            <a:r>
              <a:rPr lang="en-US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blood  loss</a:t>
            </a:r>
            <a:r>
              <a:rPr lang="th-TH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 </a:t>
            </a:r>
            <a:r>
              <a:rPr lang="th-TH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ล่าช้า   </a:t>
            </a:r>
            <a:r>
              <a:rPr lang="th-TH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แพทย์ขาดประสบการณ์ในการประเมินการฉีดขาดของช่องทางคลอด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    </a:t>
            </a:r>
            <a:r>
              <a:rPr lang="th-TH" sz="1400" b="1" u="sng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ปรับแนวทาง</a:t>
            </a:r>
            <a:r>
              <a:rPr lang="th-TH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 - แรกรับประเมินน้ำหนักทารกในครรภ์โดยพยาบาล 2 คน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	 - ใส่ถุงตวงเลือดขณะเย็บแผล  เพื่อประเมิน</a:t>
            </a:r>
            <a:r>
              <a:rPr lang="en-US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 blood  loss,  blood  loss  500  ml.  </a:t>
            </a:r>
            <a:r>
              <a:rPr lang="th-TH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ประสาน  </a:t>
            </a:r>
            <a:r>
              <a:rPr lang="en-US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refer</a:t>
            </a:r>
            <a:r>
              <a:rPr lang="th-TH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 รพศ.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	 - ตามแพทย์ผู้ชำนาญการกว่าช่วยประเมินการฉีดขากของช่องทางคลอด  </a:t>
            </a:r>
            <a:endParaRPr lang="en-US" sz="1400" dirty="0" smtClean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    </a:t>
            </a:r>
            <a:r>
              <a:rPr lang="th-TH" sz="1400" b="1" u="sng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ผลลัพธ์</a:t>
            </a:r>
            <a:r>
              <a:rPr lang="th-TH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        ไม่พบอัตรา  </a:t>
            </a:r>
            <a:r>
              <a:rPr lang="en-US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PPH  </a:t>
            </a:r>
            <a:r>
              <a:rPr lang="th-TH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เพิ่มในปี 2565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    </a:t>
            </a:r>
            <a:r>
              <a:rPr lang="th-TH" sz="1400" dirty="0" err="1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ไตรมาส</a:t>
            </a:r>
            <a:r>
              <a:rPr lang="th-TH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ที่ 1 ปี 2566 พบตกเลือด 1 ราย มารดา อายุ </a:t>
            </a:r>
            <a:r>
              <a:rPr lang="en-US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22 </a:t>
            </a:r>
            <a:r>
              <a:rPr lang="th-TH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ปี</a:t>
            </a:r>
            <a:r>
              <a:rPr lang="en-US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G4P2A1 GA 39 </a:t>
            </a:r>
            <a:r>
              <a:rPr lang="en-US" sz="1400" dirty="0" err="1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wk</a:t>
            </a:r>
            <a:r>
              <a:rPr lang="en-US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by LMP </a:t>
            </a:r>
            <a:r>
              <a:rPr lang="th-TH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มีภาวะรกติดแน่นมาก แพทย์ทำ </a:t>
            </a:r>
            <a:r>
              <a:rPr lang="en-US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cord traction </a:t>
            </a:r>
            <a:r>
              <a:rPr lang="th-TH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ไม่สำเร็จ </a:t>
            </a:r>
            <a:r>
              <a:rPr lang="en-US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en-US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EBL </a:t>
            </a:r>
            <a:r>
              <a:rPr lang="en-US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5</a:t>
            </a:r>
            <a:r>
              <a:rPr lang="en-US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00 ml </a:t>
            </a:r>
            <a:r>
              <a:rPr lang="th-TH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แพทย์ประสาน </a:t>
            </a:r>
            <a:r>
              <a:rPr lang="en-US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refer </a:t>
            </a:r>
            <a:r>
              <a:rPr lang="th-TH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รพศ.</a:t>
            </a:r>
            <a:r>
              <a:rPr lang="en-US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TBL 800 ml</a:t>
            </a:r>
            <a:endParaRPr lang="th-TH" sz="1400" dirty="0" smtClean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    </a:t>
            </a:r>
            <a:r>
              <a:rPr lang="th-TH" sz="1400" b="1" u="sng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ปัญหา</a:t>
            </a:r>
            <a:r>
              <a:rPr lang="th-TH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       รกติดแน่นมาก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    </a:t>
            </a:r>
            <a:r>
              <a:rPr lang="th-TH" sz="1400" b="1" u="sng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ปรับแนวทาง</a:t>
            </a:r>
            <a:r>
              <a:rPr lang="th-TH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 </a:t>
            </a:r>
            <a:r>
              <a:rPr lang="th-TH" sz="1400" dirty="0" err="1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ปฎิบัติ</a:t>
            </a:r>
            <a:r>
              <a:rPr lang="th-TH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ตามแนวทางเดิม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    </a:t>
            </a:r>
            <a:r>
              <a:rPr lang="th-TH" sz="1400" b="1" u="sng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ผลลัพธ์</a:t>
            </a:r>
            <a:r>
              <a:rPr lang="th-TH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       ไม่</a:t>
            </a:r>
            <a:r>
              <a:rPr lang="th-TH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พบอัตรา </a:t>
            </a:r>
            <a:r>
              <a:rPr lang="en-US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PPH </a:t>
            </a:r>
            <a:r>
              <a:rPr lang="th-TH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ในปี 2566 </a:t>
            </a:r>
            <a:r>
              <a:rPr lang="th-TH" sz="1400" dirty="0" err="1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ไตรมาส</a:t>
            </a:r>
            <a:r>
              <a:rPr lang="th-TH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ที่ 2 </a:t>
            </a:r>
            <a:r>
              <a:rPr lang="th-TH" sz="1400" dirty="0" err="1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ไตรมาส</a:t>
            </a:r>
            <a:r>
              <a:rPr lang="th-TH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ที่ 3 และ </a:t>
            </a:r>
            <a:r>
              <a:rPr lang="th-TH" sz="1400" dirty="0" err="1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ไตรมาส</a:t>
            </a:r>
            <a:r>
              <a:rPr lang="th-TH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ที่ 4 </a:t>
            </a:r>
            <a:endParaRPr lang="th-TH" sz="1400" dirty="0" smtClean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   </a:t>
            </a:r>
            <a:r>
              <a:rPr lang="th-TH" sz="1400" dirty="0" err="1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ไตรมาส</a:t>
            </a:r>
            <a:r>
              <a:rPr lang="th-TH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ที่ 1 ปี 2567 พบตกเลือด 1 ราย มารดา </a:t>
            </a:r>
            <a:r>
              <a:rPr lang="en-US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G2P1 GA35</a:t>
            </a:r>
            <a:r>
              <a:rPr lang="en-US" sz="1400" baseline="300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+2</a:t>
            </a:r>
            <a:r>
              <a:rPr lang="en-US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wks. By LMP </a:t>
            </a:r>
            <a:r>
              <a:rPr lang="th-TH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มีภาวะรกติดแน่นมาก แพทย์ล้วงรกไม่สำเร็จ </a:t>
            </a:r>
            <a:r>
              <a:rPr lang="en-US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EBL 500 ml  </a:t>
            </a:r>
            <a:r>
              <a:rPr lang="th-TH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แพทย์ประสาน</a:t>
            </a:r>
            <a:r>
              <a:rPr lang="en-US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Refer </a:t>
            </a:r>
            <a:r>
              <a:rPr lang="th-TH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รพศ.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   </a:t>
            </a:r>
            <a:r>
              <a:rPr lang="th-TH" sz="1400" b="1" u="sng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ปัญหา</a:t>
            </a:r>
            <a:r>
              <a:rPr lang="th-TH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         รกติดแน่นมาก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   </a:t>
            </a:r>
            <a:r>
              <a:rPr lang="th-TH" sz="1400" b="1" u="sng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ปรับแนวทาง</a:t>
            </a:r>
            <a:r>
              <a:rPr lang="th-TH" sz="1400" b="1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 </a:t>
            </a:r>
            <a:r>
              <a:rPr lang="th-TH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ปฏิบัติตามแนวทางเดิม จัดทำนวัตกรรม วงล้อตวงเลือด ประเมิน </a:t>
            </a:r>
            <a:r>
              <a:rPr lang="en-US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blood loss</a:t>
            </a:r>
            <a:r>
              <a:rPr lang="th-TH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ในผ้า เพิ่มความรวดเร็วและแม่นยำในการประเมิน</a:t>
            </a:r>
            <a:r>
              <a:rPr lang="en-US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blood loss</a:t>
            </a:r>
            <a:r>
              <a:rPr lang="th-TH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มากยิ่งขึ้น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    </a:t>
            </a:r>
            <a:r>
              <a:rPr lang="th-TH" sz="1400" b="1" u="sng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ผลลัพธ์ </a:t>
            </a:r>
            <a:r>
              <a:rPr lang="th-TH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       ไม่พบอัตรา</a:t>
            </a:r>
            <a:r>
              <a:rPr lang="en-US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PPH</a:t>
            </a:r>
            <a:r>
              <a:rPr lang="th-TH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ใน</a:t>
            </a:r>
            <a:r>
              <a:rPr lang="th-TH" sz="1400" dirty="0" err="1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ไตรมาส</a:t>
            </a:r>
            <a:r>
              <a:rPr lang="th-TH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ที่ 2 ปี 2567</a:t>
            </a:r>
            <a:endParaRPr lang="th-TH" sz="14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4" name="กล่องข้อความ 2"/>
          <p:cNvSpPr txBox="1">
            <a:spLocks noChangeArrowheads="1"/>
          </p:cNvSpPr>
          <p:nvPr/>
        </p:nvSpPr>
        <p:spPr bwMode="auto">
          <a:xfrm>
            <a:off x="7092280" y="195943"/>
            <a:ext cx="168592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th-TH" sz="1400" dirty="0">
                <a:solidFill>
                  <a:srgbClr val="000000"/>
                </a:solidFill>
                <a:effectLst/>
                <a:latin typeface="Calibri"/>
                <a:ea typeface="Calibri"/>
                <a:cs typeface="Angsana New"/>
              </a:rPr>
              <a:t>รพ.โป่งน้ำร้อน  </a:t>
            </a:r>
            <a:r>
              <a:rPr lang="th-TH" sz="1400" dirty="0">
                <a:solidFill>
                  <a:srgbClr val="000000"/>
                </a:solidFill>
                <a:latin typeface="Calibri"/>
                <a:ea typeface="Calibri"/>
                <a:cs typeface="Angsana New"/>
              </a:rPr>
              <a:t>พ</a:t>
            </a:r>
            <a:r>
              <a:rPr lang="th-TH" sz="1400" dirty="0" smtClean="0">
                <a:solidFill>
                  <a:srgbClr val="000000"/>
                </a:solidFill>
                <a:effectLst/>
                <a:latin typeface="Calibri"/>
                <a:ea typeface="Calibri"/>
                <a:cs typeface="Angsana New"/>
              </a:rPr>
              <a:t>.ค.67</a:t>
            </a:r>
            <a:endParaRPr lang="en-US" sz="1100" dirty="0">
              <a:effectLst/>
              <a:latin typeface="Calibri"/>
              <a:ea typeface="Calibri"/>
              <a:cs typeface="Cordia New"/>
            </a:endParaRPr>
          </a:p>
        </p:txBody>
      </p:sp>
      <p:sp>
        <p:nvSpPr>
          <p:cNvPr id="5" name="กล่องข้อความ 2"/>
          <p:cNvSpPr txBox="1">
            <a:spLocks noChangeArrowheads="1"/>
          </p:cNvSpPr>
          <p:nvPr/>
        </p:nvSpPr>
        <p:spPr bwMode="auto">
          <a:xfrm>
            <a:off x="8388424" y="6429375"/>
            <a:ext cx="58876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th-TH" sz="1400" dirty="0" smtClean="0">
                <a:solidFill>
                  <a:srgbClr val="000000"/>
                </a:solidFill>
                <a:effectLst/>
                <a:latin typeface="Calibri"/>
                <a:ea typeface="Calibri"/>
                <a:cs typeface="Angsana New"/>
              </a:rPr>
              <a:t>9</a:t>
            </a:r>
            <a:endParaRPr lang="en-US" sz="1100" dirty="0">
              <a:effectLst/>
              <a:latin typeface="Calibri"/>
              <a:ea typeface="Calibri"/>
              <a:cs typeface="Cordia New"/>
            </a:endParaRPr>
          </a:p>
        </p:txBody>
      </p:sp>
    </p:spTree>
    <p:extLst>
      <p:ext uri="{BB962C8B-B14F-4D97-AF65-F5344CB8AC3E}">
        <p14:creationId xmlns:p14="http://schemas.microsoft.com/office/powerpoint/2010/main" val="723527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4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5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5064</TotalTime>
  <Words>2103</Words>
  <Application>Microsoft Office PowerPoint</Application>
  <PresentationFormat>นำเสนอทางหน้าจอ (4:3)</PresentationFormat>
  <Paragraphs>349</Paragraphs>
  <Slides>11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4</vt:i4>
      </vt:variant>
      <vt:variant>
        <vt:lpstr>ชื่อเรื่องภาพนิ่ง</vt:lpstr>
      </vt:variant>
      <vt:variant>
        <vt:i4>11</vt:i4>
      </vt:variant>
    </vt:vector>
  </HeadingPairs>
  <TitlesOfParts>
    <vt:vector size="15" baseType="lpstr">
      <vt:lpstr>ชุดรูปแบบของ Office</vt:lpstr>
      <vt:lpstr>3_Office Theme</vt:lpstr>
      <vt:lpstr>4_Office Theme</vt:lpstr>
      <vt:lpstr>5_Office Theme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ผลลัพธ์และการพัฒนาที่ผ่านมา (Performance &amp; Interventions)</vt:lpstr>
      <vt:lpstr>ผลลัพธ์และการพัฒนาที่ผ่านมา (Performance &amp; Interventions)</vt:lpstr>
      <vt:lpstr>ผลลัพธ์และการพัฒนาที่ผ่านมา (Performance &amp; Interventions)</vt:lpstr>
      <vt:lpstr>ผลลัพธ์และการพัฒนาที่ผ่านมา (Performance &amp; Interventions)</vt:lpstr>
      <vt:lpstr>ผลลัพธ์และการพัฒนาที่ผ่านมา (Performance &amp; Interventions)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pranee</dc:creator>
  <cp:lastModifiedBy>pc</cp:lastModifiedBy>
  <cp:revision>287</cp:revision>
  <cp:lastPrinted>2024-05-26T02:55:10Z</cp:lastPrinted>
  <dcterms:created xsi:type="dcterms:W3CDTF">2019-08-14T13:56:51Z</dcterms:created>
  <dcterms:modified xsi:type="dcterms:W3CDTF">2024-05-26T02:56:03Z</dcterms:modified>
</cp:coreProperties>
</file>